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media/image20.svg" ContentType="image/svg+xml"/>
  <Override PartName="/ppt/media/image22.svg" ContentType="image/svg+xml"/>
  <Override PartName="/ppt/theme/theme3.xml" ContentType="application/vnd.openxmlformats-officedocument.theme+xml"/>
  <Override PartName="/ppt/media/image25.svg" ContentType="image/svg+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29.svg" ContentType="image/svg+xml"/>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32.svg" ContentType="image/svg+xml"/>
  <Override PartName="/ppt/media/image34.svg" ContentType="image/svg+xml"/>
  <Override PartName="/ppt/media/image36.svg" ContentType="image/svg+xml"/>
  <Override PartName="/ppt/media/image38.svg" ContentType="image/sv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media/image41.svg" ContentType="image/svg+xml"/>
  <Override PartName="/ppt/media/image43.svg" ContentType="image/svg+xml"/>
  <Override PartName="/ppt/media/image45.svg" ContentType="image/svg+xml"/>
  <Override PartName="/ppt/notesSlides/notesSlide8.xml" ContentType="application/vnd.openxmlformats-officedocument.presentationml.notesSlide+xml"/>
  <Override PartName="/ppt/comments/modernComment_174_BF10397C.xml" ContentType="application/vnd.ms-powerpoint.comments+xml"/>
  <Override PartName="/ppt/media/image47.svg" ContentType="image/svg+xml"/>
  <Override PartName="/ppt/notesSlides/notesSlide9.xml" ContentType="application/vnd.openxmlformats-officedocument.presentationml.notesSlide+xml"/>
  <Override PartName="/ppt/comments/modernComment_120_0.xml" ContentType="application/vnd.ms-powerpoint.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media/image51.svg" ContentType="image/svg+xml"/>
  <Override PartName="/ppt/notesSlides/notesSlide12.xml" ContentType="application/vnd.openxmlformats-officedocument.presentationml.notesSlide+xml"/>
  <Override PartName="/ppt/comments/modernComment_142_0.xml" ContentType="application/vnd.ms-powerpoint.comments+xml"/>
  <Override PartName="/ppt/notesSlides/notesSlide13.xml" ContentType="application/vnd.openxmlformats-officedocument.presentationml.notesSlide+xml"/>
  <Override PartName="/ppt/comments/modernComment_15C_0.xml" ContentType="application/vnd.ms-powerpoint.comments+xml"/>
  <Override PartName="/ppt/notesSlides/notesSlide14.xml" ContentType="application/vnd.openxmlformats-officedocument.presentationml.notesSlide+xml"/>
  <Override PartName="/ppt/media/image53.svg" ContentType="image/svg+xml"/>
  <Override PartName="/ppt/notesSlides/notesSlide15.xml" ContentType="application/vnd.openxmlformats-officedocument.presentationml.notesSlide+xml"/>
  <Override PartName="/ppt/comments/modernComment_172_DE6CCB64.xml" ContentType="application/vnd.ms-powerpoint.comments+xml"/>
  <Override PartName="/ppt/media/image55.svg" ContentType="image/sv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modernComment_17E_18E3EBE9.xml" ContentType="application/vnd.ms-powerpoint.comments+xml"/>
  <Override PartName="/ppt/media/image64.svg" ContentType="image/sv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141" r:id="rId4"/>
    <p:sldMasterId id="2147485228" r:id="rId5"/>
  </p:sldMasterIdLst>
  <p:notesMasterIdLst>
    <p:notesMasterId r:id="rId28"/>
  </p:notesMasterIdLst>
  <p:sldIdLst>
    <p:sldId id="277" r:id="rId6"/>
    <p:sldId id="257" r:id="rId7"/>
    <p:sldId id="357" r:id="rId8"/>
    <p:sldId id="359" r:id="rId9"/>
    <p:sldId id="276" r:id="rId10"/>
    <p:sldId id="278" r:id="rId11"/>
    <p:sldId id="381" r:id="rId12"/>
    <p:sldId id="280" r:id="rId13"/>
    <p:sldId id="371" r:id="rId14"/>
    <p:sldId id="372" r:id="rId15"/>
    <p:sldId id="288" r:id="rId16"/>
    <p:sldId id="383" r:id="rId17"/>
    <p:sldId id="298" r:id="rId18"/>
    <p:sldId id="322" r:id="rId19"/>
    <p:sldId id="348" r:id="rId20"/>
    <p:sldId id="320" r:id="rId21"/>
    <p:sldId id="370" r:id="rId22"/>
    <p:sldId id="380" r:id="rId23"/>
    <p:sldId id="377" r:id="rId24"/>
    <p:sldId id="382" r:id="rId25"/>
    <p:sldId id="378" r:id="rId26"/>
    <p:sldId id="379" r:id="rId27"/>
  </p:sldIdLst>
  <p:sldSz cx="12192000" cy="6858000"/>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235341D-D1A9-AB5C-9464-ED31217C7EF3}" name="Jon Galloway" initials="JG" userId="Jon Galloway" providerId="None"/>
  <p188:author id="{7426BD29-FCAF-FA6E-B8C6-981D5B6852F3}" name="Rob Gibbens" initials="RG" userId="Rob Gibbens"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606E7C"/>
    <a:srgbClr val="5F34D4"/>
    <a:srgbClr val="DFDFDF"/>
    <a:srgbClr val="3A20A0"/>
    <a:srgbClr val="A684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46FC7D-C731-49A8-90B5-24826E489BE0}" v="238" dt="2021-11-04T17:06:13.389"/>
    <p1510:client id="{584D9E12-C4EB-4692-8FAB-7A66F749D3E9}" v="11" dt="2021-11-04T00:54:45.505"/>
    <p1510:client id="{A63F5DF2-6903-4A0C-BE35-2E6EBFF4144D}" v="4" dt="2021-11-04T16:42:19.2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726" y="114"/>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35" Type="http://schemas.microsoft.com/office/2018/10/relationships/authors" Targe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120_0.xml><?xml version="1.0" encoding="utf-8"?>
<p188:cmLst xmlns:a="http://schemas.openxmlformats.org/drawingml/2006/main" xmlns:r="http://schemas.openxmlformats.org/officeDocument/2006/relationships" xmlns:p188="http://schemas.microsoft.com/office/powerpoint/2018/8/main">
  <p188:cm id="{62C32710-F5C7-4366-8573-8AB0D45BA07A}" authorId="{A235341D-D1A9-AB5C-9464-ED31217C7EF3}" created="2021-10-28T20:28:13.838">
    <ac:deMkLst xmlns:ac="http://schemas.microsoft.com/office/drawing/2013/main/command">
      <pc:docMk xmlns:pc="http://schemas.microsoft.com/office/powerpoint/2013/main/command"/>
      <pc:sldMk xmlns:pc="http://schemas.microsoft.com/office/powerpoint/2013/main/command" cId="0" sldId="288"/>
      <ac:grpSpMk id="33" creationId="{47B5D112-78B8-4F79-A742-252F559A8DA9}"/>
    </ac:deMkLst>
    <p188:txBody>
      <a:bodyPr/>
      <a:lstStyle/>
      <a:p>
        <a:r>
          <a:rPr lang="en-US"/>
          <a:t>Change these points to include Blazor, MVC, Razor Pages</a:t>
        </a:r>
      </a:p>
    </p188:txBody>
  </p188:cm>
</p188:cmLst>
</file>

<file path=ppt/comments/modernComment_142_0.xml><?xml version="1.0" encoding="utf-8"?>
<p188:cmLst xmlns:a="http://schemas.openxmlformats.org/drawingml/2006/main" xmlns:r="http://schemas.openxmlformats.org/officeDocument/2006/relationships" xmlns:p188="http://schemas.microsoft.com/office/powerpoint/2018/8/main">
  <p188:cm id="{EB921D91-9011-4497-A1D9-6C8BD0A83E41}" authorId="{7426BD29-FCAF-FA6E-B8C6-981D5B6852F3}" status="resolved" created="2021-10-21T21:30:58.887">
    <ac:deMkLst xmlns:ac="http://schemas.microsoft.com/office/drawing/2013/main/command">
      <pc:docMk xmlns:pc="http://schemas.microsoft.com/office/powerpoint/2013/main/command"/>
      <pc:sldMk xmlns:pc="http://schemas.microsoft.com/office/powerpoint/2013/main/command" cId="0" sldId="322"/>
      <ac:spMk id="5" creationId="{9874F320-3E22-4AE3-B568-D7F265A87B82}"/>
    </ac:deMkLst>
    <p188:txBody>
      <a:bodyPr/>
      <a:lstStyle/>
      <a:p>
        <a:r>
          <a:rPr lang="en-US"/>
          <a:t>Shrink this list down into the top 2-4 things that you want them to get out of this exercise, from a higher level</a:t>
        </a:r>
      </a:p>
    </p188:txBody>
  </p188:cm>
</p188:cmLst>
</file>

<file path=ppt/comments/modernComment_15C_0.xml><?xml version="1.0" encoding="utf-8"?>
<p188:cmLst xmlns:a="http://schemas.openxmlformats.org/drawingml/2006/main" xmlns:r="http://schemas.openxmlformats.org/officeDocument/2006/relationships" xmlns:p188="http://schemas.microsoft.com/office/powerpoint/2018/8/main">
  <p188:cm id="{95040185-E60C-4AF7-B6A2-E3A775944A9D}" authorId="{7426BD29-FCAF-FA6E-B8C6-981D5B6852F3}" created="2021-10-21T21:31:48.359">
    <ac:deMkLst xmlns:ac="http://schemas.microsoft.com/office/drawing/2013/main/command">
      <pc:docMk xmlns:pc="http://schemas.microsoft.com/office/powerpoint/2013/main/command"/>
      <pc:sldMk xmlns:pc="http://schemas.microsoft.com/office/powerpoint/2013/main/command" cId="0" sldId="348"/>
      <ac:spMk id="8" creationId="{3EC591EF-A3B1-473E-A004-07B7D492A140}"/>
    </ac:deMkLst>
    <p188:txBody>
      <a:bodyPr/>
      <a:lstStyle/>
      <a:p>
        <a:r>
          <a:rPr lang="en-US"/>
          <a:t>Shrink this list down to the top 2-4 things that you want them to get out of this exercise, at a higher level</a:t>
        </a:r>
      </a:p>
    </p188:txBody>
  </p188:cm>
</p188:cmLst>
</file>

<file path=ppt/comments/modernComment_172_DE6CCB64.xml><?xml version="1.0" encoding="utf-8"?>
<p188:cmLst xmlns:a="http://schemas.openxmlformats.org/drawingml/2006/main" xmlns:r="http://schemas.openxmlformats.org/officeDocument/2006/relationships" xmlns:p188="http://schemas.microsoft.com/office/powerpoint/2018/8/main">
  <p188:cm id="{1B6390E8-24AD-43D0-A6BF-0FB32BFDEBB2}" authorId="{A235341D-D1A9-AB5C-9464-ED31217C7EF3}" created="2021-10-28T20:53:51.498">
    <pc:sldMkLst xmlns:pc="http://schemas.microsoft.com/office/powerpoint/2013/main/command">
      <pc:docMk/>
      <pc:sldMk cId="3731671908" sldId="370"/>
    </pc:sldMkLst>
    <p188:txBody>
      <a:bodyPr/>
      <a:lstStyle/>
      <a:p>
        <a:r>
          <a:rPr lang="en-US"/>
          <a:t>More exciting slide summarizing what we learned.</a:t>
        </a:r>
      </a:p>
    </p188:txBody>
  </p188:cm>
</p188:cmLst>
</file>

<file path=ppt/comments/modernComment_174_BF10397C.xml><?xml version="1.0" encoding="utf-8"?>
<p188:cmLst xmlns:a="http://schemas.openxmlformats.org/drawingml/2006/main" xmlns:r="http://schemas.openxmlformats.org/officeDocument/2006/relationships" xmlns:p188="http://schemas.microsoft.com/office/powerpoint/2018/8/main">
  <p188:cm id="{A0609C2D-D884-4814-B7E8-9424E08C9A10}" authorId="{7426BD29-FCAF-FA6E-B8C6-981D5B6852F3}" status="resolved" created="2021-10-21T20:51:26.014">
    <ac:deMkLst xmlns:ac="http://schemas.microsoft.com/office/drawing/2013/main/command">
      <pc:docMk xmlns:pc="http://schemas.microsoft.com/office/powerpoint/2013/main/command"/>
      <pc:sldMk xmlns:pc="http://schemas.microsoft.com/office/powerpoint/2013/main/command" cId="3205511548" sldId="372"/>
      <ac:spMk id="17" creationId="{8AAA7E76-FFEC-47C7-92FD-D15C9816EA96}"/>
    </ac:deMkLst>
    <p188:txBody>
      <a:bodyPr/>
      <a:lstStyle/>
      <a:p>
        <a:r>
          <a:rPr lang="en-US"/>
          <a:t>Make this point shorter, punchier</a:t>
        </a:r>
      </a:p>
    </p188:txBody>
  </p188:cm>
  <p188:cm id="{449F9B52-42B3-4C83-AC84-69382198C254}" authorId="{7426BD29-FCAF-FA6E-B8C6-981D5B6852F3}" status="resolved" created="2021-10-21T20:51:56.366">
    <ac:deMkLst xmlns:ac="http://schemas.microsoft.com/office/drawing/2013/main/command">
      <pc:docMk xmlns:pc="http://schemas.microsoft.com/office/powerpoint/2013/main/command"/>
      <pc:sldMk xmlns:pc="http://schemas.microsoft.com/office/powerpoint/2013/main/command" cId="3205511548" sldId="372"/>
      <ac:spMk id="11" creationId="{4C1E1620-BB3F-4E35-8499-72389F5D322A}"/>
    </ac:deMkLst>
    <p188:txBody>
      <a:bodyPr/>
      <a:lstStyle/>
      <a:p>
        <a:r>
          <a:rPr lang="en-US"/>
          <a:t>Shorten to "Makes it easy to get started building dynamic web apps using a combination of HTML, CSS, and C#." ?</a:t>
        </a:r>
      </a:p>
    </p188:txBody>
  </p188:cm>
</p188:cmLst>
</file>

<file path=ppt/comments/modernComment_17E_18E3EBE9.xml><?xml version="1.0" encoding="utf-8"?>
<p188:cmLst xmlns:a="http://schemas.openxmlformats.org/drawingml/2006/main" xmlns:r="http://schemas.openxmlformats.org/officeDocument/2006/relationships" xmlns:p188="http://schemas.microsoft.com/office/powerpoint/2018/8/main">
  <p188:cm id="{EEC78190-8D4F-41BB-9430-95D948DFC2C3}" authorId="{7426BD29-FCAF-FA6E-B8C6-981D5B6852F3}" created="2021-11-03T13:16:37.234">
    <pc:sldMkLst xmlns:pc="http://schemas.microsoft.com/office/powerpoint/2013/main/command">
      <pc:docMk/>
      <pc:sldMk cId="417590249" sldId="382"/>
    </pc:sldMkLst>
    <p188:txBody>
      <a:bodyPr/>
      <a:lstStyle/>
      <a:p>
        <a:r>
          <a:rPr lang="en-US"/>
          <a:t>[@Jon Galloway] [@Maira Wenzel] I added a slide (for .NET Conf) to promote our series following. Really hit this hard.</a:t>
        </a:r>
      </a:p>
    </p188:txBody>
  </p188:cm>
</p188:cmLst>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svg>
</file>

<file path=ppt/media/image11.png>
</file>

<file path=ppt/media/image12.png>
</file>

<file path=ppt/media/image13.svg>
</file>

<file path=ppt/media/image14.jpeg>
</file>

<file path=ppt/media/image15.jpeg>
</file>

<file path=ppt/media/image16.jpeg>
</file>

<file path=ppt/media/image17.jpeg>
</file>

<file path=ppt/media/image18.png>
</file>

<file path=ppt/media/image19.png>
</file>

<file path=ppt/media/image2.png>
</file>

<file path=ppt/media/image20.svg>
</file>

<file path=ppt/media/image21.png>
</file>

<file path=ppt/media/image22.svg>
</file>

<file path=ppt/media/image23.jpeg>
</file>

<file path=ppt/media/image24.png>
</file>

<file path=ppt/media/image25.svg>
</file>

<file path=ppt/media/image26.png>
</file>

<file path=ppt/media/image27.png>
</file>

<file path=ppt/media/image28.png>
</file>

<file path=ppt/media/image29.svg>
</file>

<file path=ppt/media/image30.jpe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pn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jpeg>
</file>

<file path=ppt/media/image58.jpeg>
</file>

<file path=ppt/media/image59.jpeg>
</file>

<file path=ppt/media/image60.jpeg>
</file>

<file path=ppt/media/image61.jpeg>
</file>

<file path=ppt/media/image62.jpeg>
</file>

<file path=ppt/media/image63.png>
</file>

<file path=ppt/media/image64.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Tim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7D4077-FFD3-4700-B4B4-ECB40F71E9A1}" type="datetimeFigureOut">
              <a:t>11/4/2021</a:t>
            </a:fld>
            <a:endParaRPr/>
          </a:p>
        </p:txBody>
      </p:sp>
      <p:sp>
        <p:nvSpPr>
          <p:cNvPr id="4" name="SlideImage 3"/>
          <p:cNvSpPr>
            <a:spLocks noGrp="1" noRot="1" noChangeAspect="1"/>
          </p:cNvSpPr>
          <p:nvPr>
            <p:ph type="sldImg" idx="2"/>
          </p:nvPr>
        </p:nvSpPr>
        <p:spPr>
          <a:xfrm>
            <a:off x="1371600" y="1143000"/>
            <a:ext cx="4114800" cy="3086100"/>
          </a:xfrm>
          <a:prstGeom prst="rect">
            <a:avLst/>
          </a:prstGeom>
          <a:noFill/>
          <a:ln w="12700">
            <a:solidFill>
              <a:prstClr val="black"/>
            </a:solidFill>
          </a:ln>
        </p:spPr>
      </p:sp>
      <p:sp>
        <p:nvSpPr>
          <p:cNvPr id="5" name="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sz="1200"/>
            </a:defPPr>
          </a:lstStyle>
          <a:p>
            <a:r>
              <a:t>First Level</a:t>
            </a:r>
          </a:p>
          <a:p>
            <a:pPr lvl="1"/>
            <a:r>
              <a:t>Second Level</a:t>
            </a:r>
          </a:p>
          <a:p>
            <a:pPr lvl="2"/>
            <a:r>
              <a:t>Third level</a:t>
            </a:r>
          </a:p>
          <a:p>
            <a:pPr lvl="3"/>
            <a:r>
              <a:t>Fourth level</a:t>
            </a:r>
          </a:p>
          <a:p>
            <a:pPr lvl="4"/>
            <a:r>
              <a:t>Fifth level</a:t>
            </a:r>
          </a:p>
        </p:txBody>
      </p:sp>
      <p:sp>
        <p:nvSpPr>
          <p:cNvPr id="6" name="Foo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Numb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9EC37A-4344-43F8-B2A1-F756743AF850}" type="slidenum">
              <a:rPr smtClean="0"/>
              <a:t>‹#›</a:t>
            </a:fld>
            <a:endParaRPr/>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aspnet/core/mvc/overview"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aspnet/core/mvc/views/razor"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dotnet.microsoft.com/languages/csharp"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aspnet/core/mvc/views/razor"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dotnet.microsoft.com/languages/csharp"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aspnet/core/mvc/overview"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a:p>
          <a:p>
            <a:pPr marL="0" marR="0" lvl="0" indent="0" algn="l" defTabSz="914400" rtl="0" eaLnBrk="1" fontAlgn="auto" latinLnBrk="0" hangingPunct="1">
              <a:lnSpc>
                <a:spcPct val="100000"/>
              </a:lnSpc>
              <a:spcBef>
                <a:spcPts val="0"/>
              </a:spcBef>
              <a:spcAft>
                <a:spcPts val="0"/>
              </a:spcAft>
              <a:buClrTx/>
              <a:buSzTx/>
              <a:buFontTx/>
              <a:buNone/>
              <a:tabLst/>
              <a:defRPr/>
            </a:pPr>
            <a:r>
              <a:rPr lang="en-US" b="0"/>
              <a:t>What is a Learn Module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a:p>
          <a:p>
            <a:pPr marL="0" marR="0" lvl="0" indent="0" algn="l" defTabSz="914400" rtl="0" eaLnBrk="1" fontAlgn="auto" latinLnBrk="0" hangingPunct="1">
              <a:lnSpc>
                <a:spcPct val="100000"/>
              </a:lnSpc>
              <a:spcBef>
                <a:spcPts val="0"/>
              </a:spcBef>
              <a:spcAft>
                <a:spcPts val="0"/>
              </a:spcAft>
              <a:buClrTx/>
              <a:buSzTx/>
              <a:buFontTx/>
              <a:buNone/>
              <a:tabLst/>
              <a:defRPr/>
            </a:pPr>
            <a:r>
              <a:rPr lang="en-US" b="0"/>
              <a:t>Promote the Learn module. Encourage the audience to complete the module AFTER the session. They’ll be able to do everything that we’re doing here today, and get hands-on experience to reinforce their learning.</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11/4/2021 10:04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18064754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77500" lnSpcReduction="20000"/>
          </a:bodyPr>
          <a:lstStyle/>
          <a:p>
            <a:pPr>
              <a:spcBef>
                <a:spcPct val="43750"/>
              </a:spcBef>
              <a:spcAft>
                <a:spcPct val="43750"/>
              </a:spcAft>
            </a:pPr>
            <a:r>
              <a:t>Use Razor Pages in your ASP.NET Core app when you:</a:t>
            </a:r>
          </a:p>
          <a:p>
            <a:endParaRPr/>
          </a:p>
          <a:p>
            <a:r>
              <a:t>Want to generate dynamic web UI from your ASP.NET Core app.</a:t>
            </a:r>
          </a:p>
          <a:p>
            <a:endParaRPr/>
          </a:p>
          <a:p>
            <a:r>
              <a:t>Prefer a page-focused approach to developing web apps, where the page markup and PageModel are in close proximity.</a:t>
            </a:r>
          </a:p>
          <a:p>
            <a:endParaRPr/>
          </a:p>
          <a:p>
            <a:r>
              <a:t>Want your page-focused ASP.NET Core app to use partial views — mechanisms for reducing duplication of common markup across the site.</a:t>
            </a:r>
          </a:p>
          <a:p>
            <a:endParaRPr/>
          </a:p>
          <a:p>
            <a:pPr>
              <a:spcBef>
                <a:spcPct val="43750"/>
              </a:spcBef>
              <a:spcAft>
                <a:spcPct val="43750"/>
              </a:spcAft>
            </a:pPr>
            <a:r>
              <a:t>Razor Pages allow you to keep your ASP.NET Core pages organized in a simpler way:</a:t>
            </a:r>
          </a:p>
          <a:p>
            <a:endParaRPr/>
          </a:p>
          <a:p>
            <a:r>
              <a:t>All view (page) specific logic and page properties defined in the Razor page's (PageModel) can be kept together in their own namespace and directory.</a:t>
            </a:r>
          </a:p>
          <a:p>
            <a:endParaRPr/>
          </a:p>
          <a:p>
            <a:r>
              <a:t>Groups of related pages can be kept in their own namespace and directory.</a:t>
            </a:r>
          </a:p>
          <a:p>
            <a:endParaRPr/>
          </a:p>
          <a:p>
            <a:pPr>
              <a:spcBef>
                <a:spcPct val="43750"/>
              </a:spcBef>
              <a:spcAft>
                <a:spcPct val="43750"/>
              </a:spcAft>
            </a:pPr>
            <a:r>
              <a:t>[!NOTE] ASP.NET Core also supports the </a:t>
            </a:r>
            <a:r>
              <a:rPr>
                <a:hlinkClick r:id="rId3"/>
              </a:rPr>
              <a:t>MVC pattern</a:t>
            </a:r>
            <a:r>
              <a:t> for building web apps. The </a:t>
            </a:r>
            <a:r>
              <a:rPr i="1"/>
              <a:t>Model</a:t>
            </a:r>
            <a:r>
              <a:t> defines the fundamental behaviors and data for the app and its components. The </a:t>
            </a:r>
            <a:r>
              <a:rPr i="1"/>
              <a:t>View</a:t>
            </a:r>
            <a:r>
              <a:t> uses HTML and Razor syntax to provide the UI. The </a:t>
            </a:r>
            <a:r>
              <a:rPr i="1"/>
              <a:t>Controller</a:t>
            </a:r>
            <a:r>
              <a:t> is a class that receives HTTP requests and handles user actions.</a:t>
            </a:r>
          </a:p>
          <a:p>
            <a:endParaRPr/>
          </a:p>
          <a:p>
            <a:pPr>
              <a:spcBef>
                <a:spcPct val="43750"/>
              </a:spcBef>
              <a:spcAft>
                <a:spcPct val="43750"/>
              </a:spcAft>
            </a:pPr>
            <a:r>
              <a:t>Use ASP.NET Core MVC when you prefer to build web apps with a clear separation between the Model, View, and Controller.</a:t>
            </a:r>
          </a:p>
          <a:p>
            <a:endParaRPr/>
          </a:p>
          <a:p>
            <a:pPr>
              <a:spcBef>
                <a:spcPct val="43750"/>
              </a:spcBef>
              <a:spcAft>
                <a:spcPct val="43750"/>
              </a:spcAft>
            </a:pPr>
            <a:r>
              <a:t>Razor Pages is built on the same infrastructure as ASP.NET Core MVC. Both Razor Pages and MVC can be used within the same ASP.NET Core app. ASP.NET Core MVC is outside of the scope for this module.</a:t>
            </a:r>
          </a:p>
        </p:txBody>
      </p:sp>
      <p:sp>
        <p:nvSpPr>
          <p:cNvPr id="4" name="Slide Number Placeholder 3"/>
          <p:cNvSpPr>
            <a:spLocks noGrp="1"/>
          </p:cNvSpPr>
          <p:nvPr>
            <p:ph type="sldNum" sz="quarter" idx="10"/>
          </p:nvPr>
        </p:nvSpPr>
        <p:spPr/>
        <p:txBody>
          <a:bodyPr/>
          <a:lstStyle/>
          <a:p>
            <a:fld id="{6101C5E1-D8E9-464D-A93E-CE21651935A7}" type="slidenum">
              <a:rPr lang="en-US" smtClean="0"/>
              <a:t>12</a:t>
            </a:fld>
            <a:endParaRPr lang="en-US"/>
          </a:p>
        </p:txBody>
      </p:sp>
    </p:spTree>
    <p:extLst>
      <p:ext uri="{BB962C8B-B14F-4D97-AF65-F5344CB8AC3E}">
        <p14:creationId xmlns:p14="http://schemas.microsoft.com/office/powerpoint/2010/main" val="16972127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This slide sets up the context BEFORE the demo, and provides a summary AFTER the demo</a:t>
            </a:r>
          </a:p>
          <a:p>
            <a:endParaRPr lang="en-US"/>
          </a:p>
          <a:p>
            <a:r>
              <a:t>https://docs.microsoft.com/en-us/learn/modules/learn-pr/3-exercise-create-new-aspnetcore-app</a:t>
            </a:r>
          </a:p>
        </p:txBody>
      </p:sp>
      <p:sp>
        <p:nvSpPr>
          <p:cNvPr id="4" name="Slide Number Placeholder 3"/>
          <p:cNvSpPr>
            <a:spLocks noGrp="1"/>
          </p:cNvSpPr>
          <p:nvPr>
            <p:ph type="sldNum" sz="quarter" idx="10"/>
          </p:nvPr>
        </p:nvSpPr>
        <p:spPr/>
        <p:txBody>
          <a:bodyPr/>
          <a:lstStyle/>
          <a:p>
            <a:fld id="{6101C5E1-D8E9-464D-A93E-CE21651935A7}" type="slidenum">
              <a:rPr lang="en-US" smtClean="0"/>
              <a:t>13</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This slide sets up the context BEFORE the demo, and provides a summary AFTER the demo</a:t>
            </a:r>
          </a:p>
          <a:p>
            <a:endParaRPr lang="en-US"/>
          </a:p>
          <a:p>
            <a:r>
              <a:t>https://docs.microsoft.com/en-us/learn/modules/learn-pr/5-exercise-create-new-razor-page-and-form</a:t>
            </a:r>
          </a:p>
        </p:txBody>
      </p:sp>
      <p:sp>
        <p:nvSpPr>
          <p:cNvPr id="4" name="Slide Number Placeholder 3"/>
          <p:cNvSpPr>
            <a:spLocks noGrp="1"/>
          </p:cNvSpPr>
          <p:nvPr>
            <p:ph type="sldNum" sz="quarter" idx="10"/>
          </p:nvPr>
        </p:nvSpPr>
        <p:spPr/>
        <p:txBody>
          <a:bodyPr/>
          <a:lstStyle/>
          <a:p>
            <a:fld id="{6101C5E1-D8E9-464D-A93E-CE21651935A7}" type="slidenum">
              <a:rPr lang="en-US" smtClean="0"/>
              <a:t>14</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This slide sets up the context BEFORE the demo, and provides a summary AFTER the demo</a:t>
            </a:r>
          </a:p>
          <a:p>
            <a:endParaRPr lang="en-US"/>
          </a:p>
          <a:p>
            <a:endParaRPr lang="en-US"/>
          </a:p>
          <a:p>
            <a:r>
              <a:t>https://docs.microsoft.com/en-us/learn/modules/learn-pr/7-exercise-create-pagemodel</a:t>
            </a:r>
          </a:p>
        </p:txBody>
      </p:sp>
      <p:sp>
        <p:nvSpPr>
          <p:cNvPr id="4" name="Slide Number Placeholder 3"/>
          <p:cNvSpPr>
            <a:spLocks noGrp="1"/>
          </p:cNvSpPr>
          <p:nvPr>
            <p:ph type="sldNum" sz="quarter" idx="10"/>
          </p:nvPr>
        </p:nvSpPr>
        <p:spPr/>
        <p:txBody>
          <a:bodyPr/>
          <a:lstStyle/>
          <a:p>
            <a:fld id="{6101C5E1-D8E9-464D-A93E-CE21651935A7}" type="slidenum">
              <a:rPr lang="en-US" smtClean="0"/>
              <a:t>15</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Link to published module on Learn: https://docs.microsoft.com/en-us/learn/modules/learn-pr/5-exercise-create-new-razor-page-and-form </a:t>
            </a:r>
          </a:p>
        </p:txBody>
      </p:sp>
      <p:sp>
        <p:nvSpPr>
          <p:cNvPr id="4" name="Slide Number Placeholder 3"/>
          <p:cNvSpPr>
            <a:spLocks noGrp="1"/>
          </p:cNvSpPr>
          <p:nvPr>
            <p:ph type="sldNum" sz="quarter" idx="10"/>
          </p:nvPr>
        </p:nvSpPr>
        <p:spPr/>
        <p:txBody>
          <a:bodyPr/>
          <a:lstStyle/>
          <a:p>
            <a:fld id="{6101C5E1-D8E9-464D-A93E-CE21651935A7}" type="slidenum">
              <a:rPr lang="en-US" smtClean="0"/>
              <a:t>16</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In this module, you examined the Razor Pages architecture in an ASP.NET Core app. This app provided a UI for updating and deleting product listings exposed through a web API endpoint. You added a product creation form, taking advantage of Razor Tag Helpers. With Tag Helpers, you quickly added client-side and server-side validation. You also gained cross-site </a:t>
            </a:r>
            <a:r>
              <a:rPr lang="en-US" err="1"/>
              <a:t>antiforgery</a:t>
            </a:r>
            <a:r>
              <a:rPr lang="en-US"/>
              <a:t> validation. You coded its </a:t>
            </a:r>
            <a:r>
              <a:rPr lang="en-US" err="1"/>
              <a:t>PageModel</a:t>
            </a:r>
            <a:r>
              <a:rPr lang="en-US"/>
              <a:t> class that provided a separation of concern for the page's logic operations and data properties.</a:t>
            </a:r>
          </a:p>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17</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a:p>
          <a:p>
            <a:pPr marL="0" marR="0" lvl="0" indent="0" algn="l" defTabSz="914400" rtl="0" eaLnBrk="1" fontAlgn="auto" latinLnBrk="0" hangingPunct="1">
              <a:lnSpc>
                <a:spcPct val="100000"/>
              </a:lnSpc>
              <a:spcBef>
                <a:spcPts val="0"/>
              </a:spcBef>
              <a:spcAft>
                <a:spcPts val="0"/>
              </a:spcAft>
              <a:buClrTx/>
              <a:buSzTx/>
              <a:buFontTx/>
              <a:buNone/>
              <a:tabLst/>
              <a:defRPr/>
            </a:pPr>
            <a:r>
              <a:rPr lang="en-US" b="0"/>
              <a:t>What is a Learn Module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a:p>
          <a:p>
            <a:pPr marL="0" marR="0" lvl="0" indent="0" algn="l" defTabSz="914400" rtl="0" eaLnBrk="1" fontAlgn="auto" latinLnBrk="0" hangingPunct="1">
              <a:lnSpc>
                <a:spcPct val="100000"/>
              </a:lnSpc>
              <a:spcBef>
                <a:spcPts val="0"/>
              </a:spcBef>
              <a:spcAft>
                <a:spcPts val="0"/>
              </a:spcAft>
              <a:buClrTx/>
              <a:buSzTx/>
              <a:buFontTx/>
              <a:buNone/>
              <a:tabLst/>
              <a:defRPr/>
            </a:pPr>
            <a:r>
              <a:rPr lang="en-US" b="0"/>
              <a:t>Promote the Learn module. Encourage the audience to complete the module AFTER the session. They’ll be able to do everything that we’re doing here today, and get hands-on experience to reinforce their learning.</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11/4/2021 10:04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18064754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171717"/>
                </a:solidFill>
                <a:effectLst/>
                <a:latin typeface="Segoe UI" panose="020B0502040204020203" pitchFamily="34" charset="0"/>
              </a:rPr>
              <a:t>Create a web UI with ASP.NET Core: November 15 – Episode 01 (2:00pm PT – 3:30pm PT)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171717"/>
                </a:solidFill>
                <a:effectLst/>
                <a:latin typeface="Segoe UI" panose="020B0502040204020203" pitchFamily="34" charset="0"/>
              </a:rPr>
              <a:t>Build a web app with </a:t>
            </a:r>
            <a:r>
              <a:rPr lang="en-US" b="0" i="0" err="1">
                <a:solidFill>
                  <a:srgbClr val="171717"/>
                </a:solidFill>
                <a:effectLst/>
                <a:latin typeface="Segoe UI" panose="020B0502040204020203" pitchFamily="34" charset="0"/>
              </a:rPr>
              <a:t>Blazor</a:t>
            </a:r>
            <a:r>
              <a:rPr lang="en-US" b="0" i="0">
                <a:solidFill>
                  <a:srgbClr val="171717"/>
                </a:solidFill>
                <a:effectLst/>
                <a:latin typeface="Segoe UI" panose="020B0502040204020203" pitchFamily="34" charset="0"/>
              </a:rPr>
              <a:t>: November 22 – Episode 02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171717"/>
                </a:solidFill>
                <a:effectLst/>
                <a:latin typeface="Segoe UI" panose="020B0502040204020203" pitchFamily="34" charset="0"/>
              </a:rPr>
              <a:t>Create a web API with ASP.NET Core: November 29 – Episode 03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171717"/>
                </a:solidFill>
                <a:effectLst/>
                <a:latin typeface="Segoe UI" panose="020B0502040204020203" pitchFamily="34" charset="0"/>
              </a:rPr>
              <a:t>Publish a </a:t>
            </a:r>
            <a:r>
              <a:rPr lang="en-US" b="0" i="0" err="1">
                <a:solidFill>
                  <a:srgbClr val="171717"/>
                </a:solidFill>
                <a:effectLst/>
                <a:latin typeface="Segoe UI" panose="020B0502040204020203" pitchFamily="34" charset="0"/>
              </a:rPr>
              <a:t>Blazor</a:t>
            </a:r>
            <a:r>
              <a:rPr lang="en-US" b="0" i="0">
                <a:solidFill>
                  <a:srgbClr val="171717"/>
                </a:solidFill>
                <a:effectLst/>
                <a:latin typeface="Segoe UI" panose="020B0502040204020203" pitchFamily="34" charset="0"/>
              </a:rPr>
              <a:t> </a:t>
            </a:r>
            <a:r>
              <a:rPr lang="en-US" b="0" i="0" err="1">
                <a:solidFill>
                  <a:srgbClr val="171717"/>
                </a:solidFill>
                <a:effectLst/>
                <a:latin typeface="Segoe UI" panose="020B0502040204020203" pitchFamily="34" charset="0"/>
              </a:rPr>
              <a:t>WebAssembly</a:t>
            </a:r>
            <a:r>
              <a:rPr lang="en-US" b="0" i="0">
                <a:solidFill>
                  <a:srgbClr val="171717"/>
                </a:solidFill>
                <a:effectLst/>
                <a:latin typeface="Segoe UI" panose="020B0502040204020203" pitchFamily="34" charset="0"/>
              </a:rPr>
              <a:t> app and .NET API with Azure Static Web Apps: December 6 – Episode 04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171717"/>
                </a:solidFill>
                <a:effectLst/>
                <a:latin typeface="Segoe UI" panose="020B0502040204020203" pitchFamily="34" charset="0"/>
              </a:rPr>
              <a:t>Build your first microservice with .NET: December 13 – Episode 05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i="0">
              <a:solidFill>
                <a:srgbClr val="171717"/>
              </a:solidFill>
              <a:effectLst/>
              <a:latin typeface="Segoe UI" panose="020B0502040204020203" pitchFamily="34" charset="0"/>
            </a:endParaRPr>
          </a:p>
          <a:p>
            <a:endParaRPr lang="en-US"/>
          </a:p>
        </p:txBody>
      </p:sp>
      <p:sp>
        <p:nvSpPr>
          <p:cNvPr id="4" name="Slide Number Placeholder 3"/>
          <p:cNvSpPr>
            <a:spLocks noGrp="1"/>
          </p:cNvSpPr>
          <p:nvPr>
            <p:ph type="sldNum" sz="quarter" idx="5"/>
          </p:nvPr>
        </p:nvSpPr>
        <p:spPr/>
        <p:txBody>
          <a:bodyPr/>
          <a:lstStyle/>
          <a:p>
            <a:fld id="{5F9EC37A-4344-43F8-B2A1-F756743AF850}" type="slidenum">
              <a:rPr lang="en-US" smtClean="0"/>
              <a:t>20</a:t>
            </a:fld>
            <a:endParaRPr lang="en-US"/>
          </a:p>
        </p:txBody>
      </p:sp>
    </p:spTree>
    <p:extLst>
      <p:ext uri="{BB962C8B-B14F-4D97-AF65-F5344CB8AC3E}">
        <p14:creationId xmlns:p14="http://schemas.microsoft.com/office/powerpoint/2010/main" val="2226761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t>As a reminder this is a live interactive session, so please make sure you head over to chat say ‘hi’ and ask any questions you might have as we go through the material.</a:t>
            </a:r>
          </a:p>
          <a:p>
            <a:endParaRPr lang="en-US"/>
          </a:p>
          <a:p>
            <a:r>
              <a:rPr lang="en-US"/>
              <a:t>We will answer questions as we go through, but even if we don’t get to them we have a team of moderators who are subject matter experts who will be answering questions in the chat also.</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11/4/2021 10:04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517061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Suppose you're an employee of a pizza company named Contoso Pizza. Your manager has asked you to develop a pizza inventory management page as a prerequisite for the company's internal admin website. The app should be built in such a way that the view and data model concerns are separated.</a:t>
            </a:r>
          </a:p>
        </p:txBody>
      </p:sp>
      <p:sp>
        <p:nvSpPr>
          <p:cNvPr id="4" name="Slide Number Placeholder 3"/>
          <p:cNvSpPr>
            <a:spLocks noGrp="1"/>
          </p:cNvSpPr>
          <p:nvPr>
            <p:ph type="sldNum" sz="quarter" idx="10"/>
          </p:nvPr>
        </p:nvSpPr>
        <p:spPr/>
        <p:txBody>
          <a:bodyPr/>
          <a:lstStyle/>
          <a:p>
            <a:fld id="{6101C5E1-D8E9-464D-A93E-CE21651935A7}" type="slidenum">
              <a:rPr lang="en-US" smtClean="0"/>
              <a:t>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In this module, you will:</a:t>
            </a:r>
          </a:p>
          <a:p>
            <a:endParaRPr/>
          </a:p>
          <a:p>
            <a:r>
              <a:t>Understand when and why to use Razor Pages for your ASP.NET Core app.</a:t>
            </a:r>
          </a:p>
          <a:p>
            <a:endParaRPr/>
          </a:p>
          <a:p>
            <a:r>
              <a:t>Use the .NET CLI to create a Razor Pages app.</a:t>
            </a:r>
          </a:p>
          <a:p>
            <a:endParaRPr/>
          </a:p>
          <a:p>
            <a:r>
              <a:t>Create a form that supports the app's product data management requirements.</a:t>
            </a:r>
          </a:p>
          <a:p>
            <a:endParaRPr/>
          </a:p>
          <a:p>
            <a:r>
              <a:t>Run and test the web app.</a:t>
            </a:r>
          </a:p>
          <a:p>
            <a:endParaRPr/>
          </a:p>
          <a:p>
            <a:pPr>
              <a:spcBef>
                <a:spcPct val="43750"/>
              </a:spcBef>
              <a:spcAft>
                <a:spcPct val="43750"/>
              </a:spcAft>
            </a:pPr>
            <a:r>
              <a:t>At the end of this module, there are links to content providing deeper dives for each feature area introduced.</a:t>
            </a:r>
          </a:p>
        </p:txBody>
      </p:sp>
      <p:sp>
        <p:nvSpPr>
          <p:cNvPr id="4" name="Slide Number Placeholder 3"/>
          <p:cNvSpPr>
            <a:spLocks noGrp="1"/>
          </p:cNvSpPr>
          <p:nvPr>
            <p:ph type="sldNum" sz="quarter" idx="10"/>
          </p:nvPr>
        </p:nvSpPr>
        <p:spPr/>
        <p:txBody>
          <a:bodyPr/>
          <a:lstStyle/>
          <a:p>
            <a:fld id="{6101C5E1-D8E9-464D-A93E-CE21651935A7}" type="slidenum">
              <a:rPr lang="en-US" smtClean="0"/>
              <a:t>6</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In this module, you will:</a:t>
            </a:r>
          </a:p>
          <a:p>
            <a:endParaRPr/>
          </a:p>
          <a:p>
            <a:r>
              <a:t>Understand when and why to use Razor Pages for your ASP.NET Core app.</a:t>
            </a:r>
          </a:p>
          <a:p>
            <a:endParaRPr/>
          </a:p>
          <a:p>
            <a:r>
              <a:t>Use the .NET CLI to create a Razor Pages app.</a:t>
            </a:r>
          </a:p>
          <a:p>
            <a:endParaRPr/>
          </a:p>
          <a:p>
            <a:r>
              <a:t>Create a form that supports the app's product data management requirements.</a:t>
            </a:r>
          </a:p>
          <a:p>
            <a:endParaRPr/>
          </a:p>
          <a:p>
            <a:r>
              <a:t>Run and test the web app.</a:t>
            </a:r>
          </a:p>
          <a:p>
            <a:endParaRPr/>
          </a:p>
          <a:p>
            <a:pPr>
              <a:spcBef>
                <a:spcPct val="43750"/>
              </a:spcBef>
              <a:spcAft>
                <a:spcPct val="43750"/>
              </a:spcAft>
            </a:pPr>
            <a:r>
              <a:t>At the end of this module, there are links to content providing deeper dives for each feature area introduced.</a:t>
            </a:r>
          </a:p>
        </p:txBody>
      </p:sp>
      <p:sp>
        <p:nvSpPr>
          <p:cNvPr id="4" name="Slide Number Placeholder 3"/>
          <p:cNvSpPr>
            <a:spLocks noGrp="1"/>
          </p:cNvSpPr>
          <p:nvPr>
            <p:ph type="sldNum" sz="quarter" idx="10"/>
          </p:nvPr>
        </p:nvSpPr>
        <p:spPr/>
        <p:txBody>
          <a:bodyPr/>
          <a:lstStyle/>
          <a:p>
            <a:fld id="{6101C5E1-D8E9-464D-A93E-CE21651935A7}" type="slidenum">
              <a:rPr lang="en-US" smtClean="0"/>
              <a:t>7</a:t>
            </a:fld>
            <a:endParaRPr lang="en-US"/>
          </a:p>
        </p:txBody>
      </p:sp>
    </p:spTree>
    <p:extLst>
      <p:ext uri="{BB962C8B-B14F-4D97-AF65-F5344CB8AC3E}">
        <p14:creationId xmlns:p14="http://schemas.microsoft.com/office/powerpoint/2010/main" val="26261115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In this unit, you'll learn when and why to use Razor Pages for your ASP.NET Core app.</a:t>
            </a:r>
          </a:p>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8</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90000" lnSpcReduction="10000"/>
          </a:bodyPr>
          <a:lstStyle/>
          <a:p>
            <a:pPr>
              <a:spcBef>
                <a:spcPct val="43750"/>
              </a:spcBef>
              <a:spcAft>
                <a:spcPct val="43750"/>
              </a:spcAft>
            </a:pPr>
            <a:r>
              <a:t>Razor Pages is a server-side, page-centric programming model for building web UI with ASP.NET Core. </a:t>
            </a:r>
            <a:endParaRPr lang="en-US"/>
          </a:p>
          <a:p>
            <a:pPr>
              <a:spcBef>
                <a:spcPct val="43750"/>
              </a:spcBef>
              <a:spcAft>
                <a:spcPct val="43750"/>
              </a:spcAft>
            </a:pPr>
            <a:endParaRPr/>
          </a:p>
          <a:p>
            <a:pPr>
              <a:spcBef>
                <a:spcPct val="43750"/>
              </a:spcBef>
              <a:spcAft>
                <a:spcPct val="43750"/>
              </a:spcAft>
            </a:pPr>
            <a:r>
              <a:t>Razor Pages use a markup language called </a:t>
            </a:r>
            <a:r>
              <a:rPr i="1">
                <a:hlinkClick r:id="rId3"/>
              </a:rPr>
              <a:t>Razor</a:t>
            </a:r>
            <a:r>
              <a:t> for embedding server-based code into webpages. Razor syntax is a combination of HTML and </a:t>
            </a:r>
            <a:r>
              <a:rPr>
                <a:hlinkClick r:id="rId4"/>
              </a:rPr>
              <a:t>C#</a:t>
            </a:r>
            <a:r>
              <a:t> where the C# code defines the dynamic rendering logic for the page. In a webpage that uses the Razor syntax, there can be two kinds of content: client content and server code:</a:t>
            </a:r>
          </a:p>
          <a:p>
            <a:endParaRPr/>
          </a:p>
          <a:p>
            <a:r>
              <a:t>Client content: Contains what you're used to in webpages: HTML markup (elements), style information such as CSS, maybe some client script such as JavaScript, and plain text.</a:t>
            </a:r>
          </a:p>
          <a:p>
            <a:endParaRPr/>
          </a:p>
          <a:p>
            <a:r>
              <a:t>Server code: Razor enables you to add server code to your client content. If there's server code in the page, the server runs that code first, before it sends the page to the browser. By running on the server, the code can perform more complex tasks than using client content alone. For example, securely accessing databases. Most importantly, server code can dynamically create client content — it can generate HTML markup or other content and send it to the browser along with any static HTML that the page might contain. From the browser's perspective, client content generated on the server is no different than any other client content.</a:t>
            </a:r>
          </a:p>
        </p:txBody>
      </p:sp>
      <p:sp>
        <p:nvSpPr>
          <p:cNvPr id="4" name="Slide Number Placeholder 3"/>
          <p:cNvSpPr>
            <a:spLocks noGrp="1"/>
          </p:cNvSpPr>
          <p:nvPr>
            <p:ph type="sldNum" sz="quarter" idx="10"/>
          </p:nvPr>
        </p:nvSpPr>
        <p:spPr/>
        <p:txBody>
          <a:bodyPr/>
          <a:lstStyle/>
          <a:p>
            <a:fld id="{6101C5E1-D8E9-464D-A93E-CE21651935A7}" type="slidenum">
              <a:rPr lang="en-US" smtClean="0"/>
              <a:t>9</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97500"/>
          </a:bodyPr>
          <a:lstStyle/>
          <a:p>
            <a:pPr>
              <a:spcBef>
                <a:spcPct val="43750"/>
              </a:spcBef>
              <a:spcAft>
                <a:spcPct val="43750"/>
              </a:spcAft>
            </a:pPr>
            <a:r>
              <a:t>Razor Pages provide the following benefits:</a:t>
            </a:r>
          </a:p>
          <a:p>
            <a:endParaRPr/>
          </a:p>
          <a:p>
            <a:r>
              <a:t>Makes it easy to get started building dynamic web apps when all you need is to define UI logic using a combination of HTML, CSS, and C#.</a:t>
            </a:r>
          </a:p>
          <a:p>
            <a:endParaRPr/>
          </a:p>
          <a:p>
            <a:r>
              <a:t>Encourages organization of files by feature, which eases maintenance of your app.</a:t>
            </a:r>
          </a:p>
          <a:p>
            <a:endParaRPr/>
          </a:p>
          <a:p>
            <a:r>
              <a:t>Can be broadly described as an HTML file in which you work with markup as you're used to. You also have the advantage of adding server-side C# code by using Razor syntax.</a:t>
            </a:r>
          </a:p>
          <a:p>
            <a:endParaRPr/>
          </a:p>
          <a:p>
            <a:pPr>
              <a:spcBef>
                <a:spcPct val="43750"/>
              </a:spcBef>
              <a:spcAft>
                <a:spcPct val="43750"/>
              </a:spcAft>
            </a:pPr>
            <a:r>
              <a:t>Razor Pages use a markup language called </a:t>
            </a:r>
            <a:r>
              <a:rPr i="1">
                <a:hlinkClick r:id="rId3"/>
              </a:rPr>
              <a:t>Razor</a:t>
            </a:r>
            <a:r>
              <a:t> for embedding server-based code into webpages. Razor syntax is a combination of HTML and </a:t>
            </a:r>
            <a:r>
              <a:rPr>
                <a:hlinkClick r:id="rId4"/>
              </a:rPr>
              <a:t>C#</a:t>
            </a:r>
            <a:r>
              <a:t> where the C# code defines the dynamic rendering logic for the page. In a webpage that uses the Razor syntax, there can be two kinds of content: client content and server code:</a:t>
            </a:r>
          </a:p>
        </p:txBody>
      </p:sp>
      <p:sp>
        <p:nvSpPr>
          <p:cNvPr id="4" name="Slide Number Placeholder 3"/>
          <p:cNvSpPr>
            <a:spLocks noGrp="1"/>
          </p:cNvSpPr>
          <p:nvPr>
            <p:ph type="sldNum" sz="quarter" idx="10"/>
          </p:nvPr>
        </p:nvSpPr>
        <p:spPr/>
        <p:txBody>
          <a:bodyPr/>
          <a:lstStyle/>
          <a:p>
            <a:fld id="{6101C5E1-D8E9-464D-A93E-CE21651935A7}" type="slidenum">
              <a:rPr lang="en-US" smtClean="0"/>
              <a:t>10</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77500" lnSpcReduction="20000"/>
          </a:bodyPr>
          <a:lstStyle/>
          <a:p>
            <a:pPr>
              <a:spcBef>
                <a:spcPct val="43750"/>
              </a:spcBef>
              <a:spcAft>
                <a:spcPct val="43750"/>
              </a:spcAft>
            </a:pPr>
            <a:r>
              <a:t>Use Razor Pages in your ASP.NET Core app when you:</a:t>
            </a:r>
          </a:p>
          <a:p>
            <a:endParaRPr/>
          </a:p>
          <a:p>
            <a:r>
              <a:t>Want to generate dynamic web UI from your ASP.NET Core app.</a:t>
            </a:r>
          </a:p>
          <a:p>
            <a:endParaRPr/>
          </a:p>
          <a:p>
            <a:r>
              <a:t>Prefer a page-focused approach to developing web apps, where the page markup and PageModel are in close proximity.</a:t>
            </a:r>
          </a:p>
          <a:p>
            <a:endParaRPr/>
          </a:p>
          <a:p>
            <a:r>
              <a:t>Want your page-focused ASP.NET Core app to use partial views — mechanisms for reducing duplication of common markup across the site.</a:t>
            </a:r>
          </a:p>
          <a:p>
            <a:endParaRPr/>
          </a:p>
          <a:p>
            <a:pPr>
              <a:spcBef>
                <a:spcPct val="43750"/>
              </a:spcBef>
              <a:spcAft>
                <a:spcPct val="43750"/>
              </a:spcAft>
            </a:pPr>
            <a:r>
              <a:t>Razor Pages allow you to keep your ASP.NET Core pages organized in a simpler way:</a:t>
            </a:r>
          </a:p>
          <a:p>
            <a:endParaRPr/>
          </a:p>
          <a:p>
            <a:r>
              <a:t>All view (page) specific logic and page properties defined in the Razor page's (PageModel) can be kept together in their own namespace and directory.</a:t>
            </a:r>
          </a:p>
          <a:p>
            <a:endParaRPr/>
          </a:p>
          <a:p>
            <a:r>
              <a:t>Groups of related pages can be kept in their own namespace and directory.</a:t>
            </a:r>
          </a:p>
          <a:p>
            <a:endParaRPr/>
          </a:p>
          <a:p>
            <a:pPr>
              <a:spcBef>
                <a:spcPct val="43750"/>
              </a:spcBef>
              <a:spcAft>
                <a:spcPct val="43750"/>
              </a:spcAft>
            </a:pPr>
            <a:r>
              <a:t>[!NOTE] ASP.NET Core also supports the </a:t>
            </a:r>
            <a:r>
              <a:rPr>
                <a:hlinkClick r:id="rId3"/>
              </a:rPr>
              <a:t>MVC pattern</a:t>
            </a:r>
            <a:r>
              <a:t> for building web apps. The </a:t>
            </a:r>
            <a:r>
              <a:rPr i="1"/>
              <a:t>Model</a:t>
            </a:r>
            <a:r>
              <a:t> defines the fundamental behaviors and data for the app and its components. The </a:t>
            </a:r>
            <a:r>
              <a:rPr i="1"/>
              <a:t>View</a:t>
            </a:r>
            <a:r>
              <a:t> uses HTML and Razor syntax to provide the UI. The </a:t>
            </a:r>
            <a:r>
              <a:rPr i="1"/>
              <a:t>Controller</a:t>
            </a:r>
            <a:r>
              <a:t> is a class that receives HTTP requests and handles user actions.</a:t>
            </a:r>
          </a:p>
          <a:p>
            <a:endParaRPr/>
          </a:p>
          <a:p>
            <a:pPr>
              <a:spcBef>
                <a:spcPct val="43750"/>
              </a:spcBef>
              <a:spcAft>
                <a:spcPct val="43750"/>
              </a:spcAft>
            </a:pPr>
            <a:r>
              <a:t>Use ASP.NET Core MVC when you prefer to build web apps with a clear separation between the Model, View, and Controller.</a:t>
            </a:r>
          </a:p>
          <a:p>
            <a:endParaRPr/>
          </a:p>
          <a:p>
            <a:pPr>
              <a:spcBef>
                <a:spcPct val="43750"/>
              </a:spcBef>
              <a:spcAft>
                <a:spcPct val="43750"/>
              </a:spcAft>
            </a:pPr>
            <a:r>
              <a:t>Razor Pages is built on the same infrastructure as ASP.NET Core MVC. Both Razor Pages and MVC can be used within the same ASP.NET Core app. ASP.NET Core MVC is outside of the scope for this module.</a:t>
            </a:r>
          </a:p>
        </p:txBody>
      </p:sp>
      <p:sp>
        <p:nvSpPr>
          <p:cNvPr id="4" name="Slide Number Placeholder 3"/>
          <p:cNvSpPr>
            <a:spLocks noGrp="1"/>
          </p:cNvSpPr>
          <p:nvPr>
            <p:ph type="sldNum" sz="quarter" idx="10"/>
          </p:nvPr>
        </p:nvSpPr>
        <p:spPr/>
        <p:txBody>
          <a:bodyPr/>
          <a:lstStyle/>
          <a:p>
            <a:fld id="{6101C5E1-D8E9-464D-A93E-CE21651935A7}" type="slidenum">
              <a:rPr lang="en-US" smtClean="0"/>
              <a:t>11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10.sv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2.xml"/><Relationship Id="rId5" Type="http://schemas.openxmlformats.org/officeDocument/2006/relationships/image" Target="../media/image22.svg"/><Relationship Id="rId4" Type="http://schemas.openxmlformats.org/officeDocument/2006/relationships/image" Target="../media/image2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_layou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4518" y="613556"/>
            <a:ext cx="1366440" cy="292608"/>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p:nvPr userDrawn="1"/>
        </p:nvSpPr>
        <p:spPr>
          <a:xfrm>
            <a:off x="568960" y="6259684"/>
            <a:ext cx="4163498" cy="307777"/>
          </a:xfrm>
          <a:prstGeom prst="rect">
            <a:avLst/>
          </a:prstGeom>
          <a:noFill/>
        </p:spPr>
        <p:txBody>
          <a:bodyPr wrap="square" lIns="0" tIns="0" rIns="0" bIns="0">
            <a:spAutoFit/>
          </a:bodyPr>
          <a:lstStyle>
            <a:defPPr>
              <a:defRPr lang="en-US"/>
            </a:defPPr>
            <a:lvl1pPr marL="0" marR="0" indent="0" algn="l" defTabSz="932742" rtl="0" eaLnBrk="1" fontAlgn="auto" latinLnBrk="0" hangingPunct="1">
              <a:lnSpc>
                <a:spcPct val="100000"/>
              </a:lnSpc>
              <a:spcBef>
                <a:spcPct val="0"/>
              </a:spcBef>
              <a:spcAft>
                <a:spcPct val="0"/>
              </a:spcAft>
              <a:buClrTx/>
              <a:buSzPct val="90000"/>
              <a:buFont typeface="Wingdings" panose="05000000000000000000" pitchFamily="2" charset="2"/>
              <a:buNone/>
              <a:defRPr sz="2400" kern="1200" spc="0" baseline="0">
                <a:solidFill>
                  <a:srgbClr val="0078D4"/>
                </a:solidFill>
                <a:latin typeface="+mj-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Microsoft.com/Learn</a:t>
            </a:r>
          </a:p>
        </p:txBody>
      </p:sp>
    </p:spTree>
    <p:extLst>
      <p:ext uri="{BB962C8B-B14F-4D97-AF65-F5344CB8AC3E}">
        <p14:creationId xmlns:p14="http://schemas.microsoft.com/office/powerpoint/2010/main" val="37583639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Subtitle"/>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Block1">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Block2">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66750" indent="-152400">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85800" indent="-136525">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12314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a:lvl1pPr>
            <a:lvl2pPr marL="322263" indent="-150813">
              <a:defRPr lang="en-US" sz="1800"/>
            </a:lvl2pPr>
            <a:lvl3pPr marL="466725" indent="-138113">
              <a:defRPr lang="en-US"/>
            </a:lvl3pPr>
            <a:lvl4pPr marL="595313" indent="-128588">
              <a:defRPr lang="en-US"/>
            </a:lvl4pPr>
            <a:lvl5pPr marL="731838" indent="-1222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3494949"/>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6703242"/>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7767064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_layout_2">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702520"/>
            <a:ext cx="12190286" cy="6155481"/>
          </a:xfrm>
          <a:prstGeom prst="rect">
            <a:avLst/>
          </a:prstGeom>
          <a:ln w="12700">
            <a:miter lim="400000"/>
          </a:ln>
        </p:spPr>
      </p:pic>
      <p:sp>
        <p:nvSpPr>
          <p:cNvPr id="9" name="Title"/>
          <p:cNvSpPr>
            <a:spLocks noGrp="1"/>
          </p:cNvSpPr>
          <p:nvPr>
            <p:ph type="title" hasCustomPrompt="1"/>
          </p:nvPr>
        </p:nvSpPr>
        <p:spPr>
          <a:xfrm>
            <a:off x="584200" y="2979778"/>
            <a:ext cx="6883400" cy="553998"/>
          </a:xfrm>
          <a:noFill/>
        </p:spPr>
        <p:txBody>
          <a:bodyPr wrap="square" lIns="0" tIns="0" rIns="0" bIns="0" anchor="b" anchorCtr="0">
            <a:spAutoFit/>
          </a:bodyPr>
          <a:lstStyle>
            <a:lvl1pPr>
              <a:defRPr sz="3600" spc="-50" baseline="0">
                <a:solidFill>
                  <a:schemeClr val="tx1"/>
                </a:solidFill>
                <a:latin typeface="+mj-lt"/>
                <a:cs typeface="Segoe UI" pitchFamily="34" charset="0"/>
              </a:defRPr>
            </a:lvl1pPr>
          </a:lstStyle>
          <a:p>
            <a:r>
              <a:rPr lang="en-US"/>
              <a:t>Presentation title </a:t>
            </a:r>
          </a:p>
        </p:txBody>
      </p:sp>
      <p:sp>
        <p:nvSpPr>
          <p:cNvPr id="5" name="Subtitle"/>
          <p:cNvSpPr>
            <a:spLocks noGrp="1"/>
          </p:cNvSpPr>
          <p:nvPr>
            <p:ph type="body" sz="quarter" idx="12" hasCustomPrompt="1"/>
          </p:nvPr>
        </p:nvSpPr>
        <p:spPr>
          <a:xfrm>
            <a:off x="584200" y="3962400"/>
            <a:ext cx="68834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584200" y="585788"/>
            <a:ext cx="1366245" cy="292608"/>
          </a:xfrm>
          <a:prstGeom prst="rect">
            <a:avLst/>
          </a:prstGeom>
        </p:spPr>
      </p:pic>
    </p:spTree>
    <p:extLst>
      <p:ext uri="{BB962C8B-B14F-4D97-AF65-F5344CB8AC3E}">
        <p14:creationId xmlns:p14="http://schemas.microsoft.com/office/powerpoint/2010/main" val="4133544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706997545"/>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90530179"/>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t_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9D6EAAE-2A71-408A-8C51-EF1E9D307914}"/>
              </a:ext>
            </a:extLst>
          </p:cNvPr>
          <p:cNvGrpSpPr/>
          <p:nvPr userDrawn="1"/>
        </p:nvGrpSpPr>
        <p:grpSpPr>
          <a:xfrm>
            <a:off x="6087122" y="-1213311"/>
            <a:ext cx="7693173" cy="7844717"/>
            <a:chOff x="6087122" y="-1213311"/>
            <a:chExt cx="7693173" cy="7844717"/>
          </a:xfrm>
        </p:grpSpPr>
        <p:sp>
          <p:nvSpPr>
            <p:cNvPr id="4" name="Oval 3">
              <a:extLst>
                <a:ext uri="{FF2B5EF4-FFF2-40B4-BE49-F238E27FC236}">
                  <a16:creationId xmlns:a16="http://schemas.microsoft.com/office/drawing/2014/main" id="{71E56648-704C-49AF-AEEA-FF59CA7FDE38}"/>
                </a:ext>
              </a:extLst>
            </p:cNvPr>
            <p:cNvSpPr/>
            <p:nvPr/>
          </p:nvSpPr>
          <p:spPr bwMode="auto">
            <a:xfrm>
              <a:off x="6087122" y="-1213311"/>
              <a:ext cx="7693173" cy="769317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5" name="Right Triangle 4">
              <a:extLst>
                <a:ext uri="{FF2B5EF4-FFF2-40B4-BE49-F238E27FC236}">
                  <a16:creationId xmlns:a16="http://schemas.microsoft.com/office/drawing/2014/main" id="{88C99755-B631-4A7C-86CD-3BB602C43A1D}"/>
                </a:ext>
              </a:extLst>
            </p:cNvPr>
            <p:cNvSpPr/>
            <p:nvPr/>
          </p:nvSpPr>
          <p:spPr bwMode="auto">
            <a:xfrm rot="7795696">
              <a:off x="6213653" y="4453472"/>
              <a:ext cx="2177934" cy="2177934"/>
            </a:xfrm>
            <a:prstGeom prst="r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pic>
        <p:nvPicPr>
          <p:cNvPr id="8" name="Graphic 7">
            <a:extLst>
              <a:ext uri="{FF2B5EF4-FFF2-40B4-BE49-F238E27FC236}">
                <a16:creationId xmlns:a16="http://schemas.microsoft.com/office/drawing/2014/main" id="{C60457C0-410E-4BB1-B48D-5E30D004A18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3970" r="26639"/>
          <a:stretch>
            <a:fillRect/>
          </a:stretch>
        </p:blipFill>
        <p:spPr>
          <a:xfrm>
            <a:off x="7086600" y="1142322"/>
            <a:ext cx="4811713" cy="3409758"/>
          </a:xfrm>
          <a:prstGeom prst="rect">
            <a:avLst/>
          </a:prstGeom>
        </p:spPr>
      </p:pic>
      <p:sp>
        <p:nvSpPr>
          <p:cNvPr id="9" name="TextBox 8">
            <a:extLst>
              <a:ext uri="{FF2B5EF4-FFF2-40B4-BE49-F238E27FC236}">
                <a16:creationId xmlns:a16="http://schemas.microsoft.com/office/drawing/2014/main" id="{9EDA60A6-6501-49F5-AFA0-2F4D5841F163}"/>
              </a:ext>
            </a:extLst>
          </p:cNvPr>
          <p:cNvSpPr txBox="1"/>
          <p:nvPr userDrawn="1"/>
        </p:nvSpPr>
        <p:spPr>
          <a:xfrm>
            <a:off x="584460" y="2768462"/>
            <a:ext cx="3595280" cy="553998"/>
          </a:xfrm>
          <a:prstGeom prst="rect">
            <a:avLst/>
          </a:prstGeom>
          <a:noFill/>
        </p:spPr>
        <p:txBody>
          <a:bodyPr wrap="none" lIns="0" tIns="0" rIns="0" bIns="0" rtlCol="0">
            <a:spAutoFit/>
          </a:bodyPr>
          <a:lstStyle>
            <a:defPPr>
              <a:defRPr lang="en-US"/>
            </a:defPPr>
          </a:lstStyle>
          <a:p>
            <a:pPr algn="l"/>
            <a:r>
              <a:rPr lang="en-US" sz="3600">
                <a:latin typeface="+mj-lt"/>
              </a:rPr>
              <a:t>Live &amp; interactive</a:t>
            </a:r>
          </a:p>
        </p:txBody>
      </p:sp>
      <p:sp>
        <p:nvSpPr>
          <p:cNvPr id="10" name="TextBox 9">
            <a:extLst>
              <a:ext uri="{FF2B5EF4-FFF2-40B4-BE49-F238E27FC236}">
                <a16:creationId xmlns:a16="http://schemas.microsoft.com/office/drawing/2014/main" id="{099D6C6E-22A3-429F-A1F2-3A2CE31B3A94}"/>
              </a:ext>
            </a:extLst>
          </p:cNvPr>
          <p:cNvSpPr txBox="1"/>
          <p:nvPr userDrawn="1"/>
        </p:nvSpPr>
        <p:spPr>
          <a:xfrm>
            <a:off x="584460" y="3492501"/>
            <a:ext cx="5130540" cy="861774"/>
          </a:xfrm>
          <a:prstGeom prst="rect">
            <a:avLst/>
          </a:prstGeom>
          <a:noFill/>
        </p:spPr>
        <p:txBody>
          <a:bodyPr wrap="square" lIns="0" tIns="0" rIns="0" bIns="0" rtlCol="0">
            <a:spAutoFit/>
          </a:bodyPr>
          <a:lstStyle>
            <a:defPPr>
              <a:defRPr lang="en-US"/>
            </a:defPPr>
          </a:lstStyle>
          <a:p>
            <a:pPr marL="0" marR="0" lvl="0" indent="0" algn="l" defTabSz="914400" rtl="0" eaLnBrk="1" fontAlgn="auto" latinLnBrk="0" hangingPunct="1">
              <a:lnSpc>
                <a:spcPct val="100000"/>
              </a:lnSpc>
              <a:spcBef>
                <a:spcPct val="0"/>
              </a:spcBef>
              <a:spcAft>
                <a:spcPct val="0"/>
              </a:spcAft>
              <a:buClrTx/>
              <a:buSzTx/>
              <a:buFontTx/>
              <a:buNone/>
              <a:defRPr/>
            </a:pPr>
            <a:r>
              <a:rPr lang="en-US" sz="2800"/>
              <a:t>Say “hi” and ask questions in the chat</a:t>
            </a:r>
            <a:endParaRPr lang="en-US" sz="2800" b="1"/>
          </a:p>
        </p:txBody>
      </p:sp>
    </p:spTree>
    <p:extLst>
      <p:ext uri="{BB962C8B-B14F-4D97-AF65-F5344CB8AC3E}">
        <p14:creationId xmlns:p14="http://schemas.microsoft.com/office/powerpoint/2010/main" val="3634608756"/>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927612341"/>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227129497"/>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ulleted_layou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Subtitle">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93011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flipH="1">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0848479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de_layout_fullscreen">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Filename">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gradFill>
        </p:spPr>
        <p:txBody>
          <a:bodyPr vert="horz" wrap="square" lIns="585216" tIns="91440" rIns="0" bIns="91440" rtlCol="0">
            <a:spAutoFit/>
          </a:bodyPr>
          <a:lstStyle>
            <a:lvl1pPr marL="0" indent="0">
              <a:buNone/>
              <a:defRPr lang="en-US" sz="1999">
                <a:solidFill>
                  <a:srgbClr val="FFFFFF"/>
                </a:solidFill>
                <a:latin typeface="+mj-lt"/>
              </a:defRPr>
            </a:lvl1pPr>
          </a:lstStyle>
          <a:p>
            <a:pPr marL="0" lvl="0" indent="0">
              <a:buNone/>
            </a:pPr>
            <a:r>
              <a:rPr lang="en-US"/>
              <a:t>Click to enter title</a:t>
            </a:r>
          </a:p>
        </p:txBody>
      </p:sp>
      <p:sp>
        <p:nvSpPr>
          <p:cNvPr id="5" name="CodeBlock"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5209074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st">
    <p:bg>
      <p:bgRef idx="1001">
        <a:schemeClr val="bg2"/>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CodeBlock">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87848084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de_layout">
    <p:bg>
      <p:bgRef idx="1001">
        <a:schemeClr val="bg2"/>
      </p:bgRef>
    </p:bg>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Subtitle">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Filename">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23353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p>
        </p:txBody>
      </p:sp>
      <p:sp>
        <p:nvSpPr>
          <p:cNvPr id="17" name="Filename">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Subtitle">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572230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_layout">
    <p:bg>
      <p:bgRef idx="1001">
        <a:schemeClr val="bg1"/>
      </p:bgRef>
    </p:bg>
    <p:spTree>
      <p:nvGrpSpPr>
        <p:cNvPr id="1" name=""/>
        <p:cNvGrpSpPr/>
        <p:nvPr/>
      </p:nvGrpSpPr>
      <p:grpSpPr>
        <a:xfrm>
          <a:off x="0" y="0"/>
          <a:ext cx="0" cy="0"/>
          <a:chOff x="0" y="0"/>
          <a:chExt cx="0" cy="0"/>
        </a:xfrm>
      </p:grpSpPr>
      <p:sp>
        <p:nvSpPr>
          <p:cNvPr id="2" name="Speaker1Info">
            <a:extLst>
              <a:ext uri="{FF2B5EF4-FFF2-40B4-BE49-F238E27FC236}">
                <a16:creationId xmlns:a16="http://schemas.microsoft.com/office/drawing/2014/main" id="{F498D001-187F-4EAE-90FC-DC4275E1A08F}"/>
              </a:ext>
            </a:extLst>
          </p:cNvPr>
          <p:cNvSpPr/>
          <p:nvPr userDrawn="1"/>
        </p:nvSpPr>
        <p:spPr bwMode="auto">
          <a:xfrm>
            <a:off x="7658100" y="0"/>
            <a:ext cx="45339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8" name="Speaker2Info">
            <a:extLst>
              <a:ext uri="{FF2B5EF4-FFF2-40B4-BE49-F238E27FC236}">
                <a16:creationId xmlns:a16="http://schemas.microsoft.com/office/drawing/2014/main" id="{04F4D17F-42BD-4AE6-A8EA-88A1F0D0246F}"/>
              </a:ext>
            </a:extLst>
          </p:cNvPr>
          <p:cNvSpPr>
            <a:spLocks noGrp="1"/>
          </p:cNvSpPr>
          <p:nvPr>
            <p:ph type="body" sz="quarter" idx="16" hasCustomPrompt="1"/>
          </p:nvPr>
        </p:nvSpPr>
        <p:spPr>
          <a:xfrm>
            <a:off x="8469312" y="5758913"/>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
        <p:nvSpPr>
          <p:cNvPr id="15" name="Speaker2Name">
            <a:extLst>
              <a:ext uri="{FF2B5EF4-FFF2-40B4-BE49-F238E27FC236}">
                <a16:creationId xmlns:a16="http://schemas.microsoft.com/office/drawing/2014/main" id="{49D96950-F223-4DE7-B742-331950579757}"/>
              </a:ext>
            </a:extLst>
          </p:cNvPr>
          <p:cNvSpPr>
            <a:spLocks noGrp="1"/>
          </p:cNvSpPr>
          <p:nvPr>
            <p:ph type="body" sz="quarter" idx="14" hasCustomPrompt="1"/>
          </p:nvPr>
        </p:nvSpPr>
        <p:spPr>
          <a:xfrm>
            <a:off x="8475546" y="5171882"/>
            <a:ext cx="3646487" cy="430887"/>
          </a:xfrm>
        </p:spPr>
        <p:txBody>
          <a:bodyPr/>
          <a:lstStyle>
            <a:lvl1pPr marL="0" indent="0">
              <a:buNone/>
              <a:defRPr b="1">
                <a:solidFill>
                  <a:schemeClr val="bg1"/>
                </a:solidFill>
              </a:defRPr>
            </a:lvl1pPr>
          </a:lstStyle>
          <a:p>
            <a:pPr lvl="0"/>
            <a:r>
              <a:rPr lang="en-US"/>
              <a:t>Speaker Name</a:t>
            </a:r>
          </a:p>
        </p:txBody>
      </p:sp>
      <p:sp>
        <p:nvSpPr>
          <p:cNvPr id="9" name="Title"/>
          <p:cNvSpPr>
            <a:spLocks noGrp="1"/>
          </p:cNvSpPr>
          <p:nvPr>
            <p:ph type="title" hasCustomPrompt="1"/>
          </p:nvPr>
        </p:nvSpPr>
        <p:spPr>
          <a:xfrm>
            <a:off x="584200" y="2979778"/>
            <a:ext cx="6816725" cy="553998"/>
          </a:xfrm>
          <a:noFill/>
        </p:spPr>
        <p:txBody>
          <a:bodyPr wrap="square" lIns="0" tIns="0" rIns="0" bIns="0" anchor="b" anchorCtr="0">
            <a:spAutoFit/>
          </a:bodyPr>
          <a:lstStyle>
            <a:lvl1pPr>
              <a:defRPr sz="3600" spc="-50" baseline="0">
                <a:solidFill>
                  <a:srgbClr val="0078D4"/>
                </a:solidFill>
                <a:latin typeface="+mj-lt"/>
                <a:cs typeface="Segoe UI" pitchFamily="34" charset="0"/>
              </a:defRPr>
            </a:lvl1pPr>
          </a:lstStyle>
          <a:p>
            <a:r>
              <a:rPr lang="en-US"/>
              <a:t>Presentation title </a:t>
            </a:r>
          </a:p>
        </p:txBody>
      </p:sp>
      <p:sp>
        <p:nvSpPr>
          <p:cNvPr id="5" name="Subtitle"/>
          <p:cNvSpPr>
            <a:spLocks noGrp="1"/>
          </p:cNvSpPr>
          <p:nvPr>
            <p:ph type="body" sz="quarter" idx="12" hasCustomPrompt="1"/>
          </p:nvPr>
        </p:nvSpPr>
        <p:spPr>
          <a:xfrm>
            <a:off x="584200" y="3962400"/>
            <a:ext cx="6816725"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Learn aka.ms link</a:t>
            </a:r>
          </a:p>
        </p:txBody>
      </p:sp>
      <p:pic>
        <p:nvPicPr>
          <p:cNvPr id="19" name="MS logo gray - EMF" descr="Microsoft logo, gray text version">
            <a:extLst>
              <a:ext uri="{FF2B5EF4-FFF2-40B4-BE49-F238E27FC236}">
                <a16:creationId xmlns:a16="http://schemas.microsoft.com/office/drawing/2014/main" id="{7F1BE732-7F13-4D46-B4C5-EFF69612E7A6}"/>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Speaker1Image" descr="User with solid fill">
            <a:extLst>
              <a:ext uri="{FF2B5EF4-FFF2-40B4-BE49-F238E27FC236}">
                <a16:creationId xmlns:a16="http://schemas.microsoft.com/office/drawing/2014/main" id="{6BE938B3-690D-4123-87AC-BA9C561DE2BA}"/>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3460378"/>
            <a:ext cx="1386760" cy="1386760"/>
          </a:xfrm>
          <a:prstGeom prst="ellipse">
            <a:avLst/>
          </a:prstGeom>
          <a:noFill/>
          <a:extLst>
            <a:ext uri="{909E8E84-426E-40DD-AFC4-6F175D3DCCD1}">
              <a14:hiddenFill xmlns:a14="http://schemas.microsoft.com/office/drawing/2010/main">
                <a:solidFill>
                  <a:srgbClr val="FFFFFF"/>
                </a:solidFill>
              </a14:hiddenFill>
            </a:ext>
          </a:extLst>
        </p:spPr>
      </p:pic>
      <p:pic>
        <p:nvPicPr>
          <p:cNvPr id="8" name="Speaker2Image" descr="User with solid fill">
            <a:extLst>
              <a:ext uri="{FF2B5EF4-FFF2-40B4-BE49-F238E27FC236}">
                <a16:creationId xmlns:a16="http://schemas.microsoft.com/office/drawing/2014/main" id="{E28FDEE4-C92F-4DA0-B508-28B2F349D577}"/>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5171882"/>
            <a:ext cx="1386760" cy="1386760"/>
          </a:xfrm>
          <a:prstGeom prst="ellipse">
            <a:avLst/>
          </a:prstGeom>
          <a:noFill/>
          <a:extLst>
            <a:ext uri="{909E8E84-426E-40DD-AFC4-6F175D3DCCD1}">
              <a14:hiddenFill xmlns:a14="http://schemas.microsoft.com/office/drawing/2010/main">
                <a:solidFill>
                  <a:srgbClr val="FFFFFF"/>
                </a:solidFill>
              </a14:hiddenFill>
            </a:ext>
          </a:extLst>
        </p:spPr>
      </p:pic>
      <p:sp>
        <p:nvSpPr>
          <p:cNvPr id="13" name="JoinChat">
            <a:extLst>
              <a:ext uri="{FF2B5EF4-FFF2-40B4-BE49-F238E27FC236}">
                <a16:creationId xmlns:a16="http://schemas.microsoft.com/office/drawing/2014/main" id="{C6F207D6-EDBE-47EF-9813-F0AFFC849FF1}"/>
              </a:ext>
            </a:extLst>
          </p:cNvPr>
          <p:cNvSpPr txBox="1"/>
          <p:nvPr userDrawn="1"/>
        </p:nvSpPr>
        <p:spPr>
          <a:xfrm>
            <a:off x="464884" y="5854241"/>
            <a:ext cx="5021516" cy="400110"/>
          </a:xfrm>
          <a:prstGeom prst="rect">
            <a:avLst/>
          </a:prstGeom>
          <a:noFill/>
        </p:spPr>
        <p:txBody>
          <a:bodyPr wrap="square">
            <a:spAutoFit/>
          </a:bodyPr>
          <a:lstStyle>
            <a:defPPr>
              <a:defRPr lang="en-US"/>
            </a:defPPr>
          </a:lstStyle>
          <a:p>
            <a:r>
              <a:rPr lang="en-US" sz="2000"/>
              <a:t>Join the chat at </a:t>
            </a:r>
            <a:r>
              <a:rPr lang="en-US" sz="2000">
                <a:solidFill>
                  <a:srgbClr val="0078D4"/>
                </a:solidFill>
              </a:rPr>
              <a:t>https://aka.ms/LearnLiveTV</a:t>
            </a:r>
          </a:p>
        </p:txBody>
      </p:sp>
      <p:sp>
        <p:nvSpPr>
          <p:cNvPr id="4" name="Speaker1Name">
            <a:extLst>
              <a:ext uri="{FF2B5EF4-FFF2-40B4-BE49-F238E27FC236}">
                <a16:creationId xmlns:a16="http://schemas.microsoft.com/office/drawing/2014/main" id="{B9BDA508-165C-459F-80D1-8426C896BC34}"/>
              </a:ext>
            </a:extLst>
          </p:cNvPr>
          <p:cNvSpPr>
            <a:spLocks noGrp="1"/>
          </p:cNvSpPr>
          <p:nvPr>
            <p:ph type="body" sz="quarter" idx="13" hasCustomPrompt="1"/>
          </p:nvPr>
        </p:nvSpPr>
        <p:spPr>
          <a:xfrm>
            <a:off x="8469313" y="3491580"/>
            <a:ext cx="3646487" cy="430887"/>
          </a:xfrm>
        </p:spPr>
        <p:txBody>
          <a:bodyPr/>
          <a:lstStyle>
            <a:lvl1pPr marL="0" indent="0">
              <a:buNone/>
              <a:defRPr b="1">
                <a:solidFill>
                  <a:schemeClr val="bg1"/>
                </a:solidFill>
              </a:defRPr>
            </a:lvl1pPr>
          </a:lstStyle>
          <a:p>
            <a:pPr lvl="0"/>
            <a:r>
              <a:rPr lang="en-US"/>
              <a:t>Speaker Name</a:t>
            </a:r>
          </a:p>
        </p:txBody>
      </p:sp>
      <p:sp>
        <p:nvSpPr>
          <p:cNvPr id="16" name="Text Placeholder 15">
            <a:extLst>
              <a:ext uri="{FF2B5EF4-FFF2-40B4-BE49-F238E27FC236}">
                <a16:creationId xmlns:a16="http://schemas.microsoft.com/office/drawing/2014/main" id="{D3C5774C-1BBD-4462-B195-178177946726}"/>
              </a:ext>
            </a:extLst>
          </p:cNvPr>
          <p:cNvSpPr>
            <a:spLocks noGrp="1"/>
          </p:cNvSpPr>
          <p:nvPr>
            <p:ph type="body" sz="quarter" idx="15" hasCustomPrompt="1"/>
          </p:nvPr>
        </p:nvSpPr>
        <p:spPr>
          <a:xfrm>
            <a:off x="8469313" y="4038600"/>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Tree>
    <p:extLst>
      <p:ext uri="{BB962C8B-B14F-4D97-AF65-F5344CB8AC3E}">
        <p14:creationId xmlns:p14="http://schemas.microsoft.com/office/powerpoint/2010/main" val="25196556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de_layout_right">
    <p:bg>
      <p:bgRef idx="1001">
        <a:schemeClr val="bg2"/>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Subtitle">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Filename">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511438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Filename">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Subtitle">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5918971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exercise_layout">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p:cNvSpPr>
            <a:spLocks noGrp="1"/>
          </p:cNvSpPr>
          <p:nvPr>
            <p:ph type="title" hasCustomPrompt="1"/>
          </p:nvPr>
        </p:nvSpPr>
        <p:spPr>
          <a:xfrm>
            <a:off x="585216" y="3033223"/>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5" name="Subtitle"/>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8799863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_layout">
    <p:bg>
      <p:bgPr>
        <a:solidFill>
          <a:srgbClr val="243A5E"/>
        </a:solidFill>
        <a:effectLst/>
      </p:bgPr>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4511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 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913305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_layout">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defPPr>
              <a:defRPr lang="en-US"/>
            </a:defP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anose="020B0502040204020203"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anose="020B0502040204020203"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r>
              <a:rPr lang="en-US"/>
              <a:t>.NET Conf 2020</a:t>
            </a:r>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346294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mo_section_layout">
    <p:bg>
      <p:bgPr>
        <a:solidFill>
          <a:srgbClr val="243A5E"/>
        </a:solidFill>
        <a:effectLst/>
      </p:bgPr>
    </p:bg>
    <p:spTree>
      <p:nvGrpSpPr>
        <p:cNvPr id="1" name=""/>
        <p:cNvGrpSpPr/>
        <p:nvPr/>
      </p:nvGrpSpPr>
      <p:grpSpPr>
        <a:xfrm>
          <a:off x="0" y="0"/>
          <a:ext cx="0" cy="0"/>
          <a:chOff x="0" y="0"/>
          <a:chExt cx="0" cy="0"/>
        </a:xfrm>
      </p:grpSpPr>
      <p:pic>
        <p:nvPicPr>
          <p:cNvPr id="4" name="Picture 3" descr="A picture containing transport&#10;&#10;Description automatically generated">
            <a:extLst>
              <a:ext uri="{FF2B5EF4-FFF2-40B4-BE49-F238E27FC236}">
                <a16:creationId xmlns:a16="http://schemas.microsoft.com/office/drawing/2014/main" id="{3AC39EE1-2DE9-407D-931F-492E078EBCA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10" name="Subtitle">
            <a:extLst>
              <a:ext uri="{FF2B5EF4-FFF2-40B4-BE49-F238E27FC236}">
                <a16:creationId xmlns:a16="http://schemas.microsoft.com/office/drawing/2014/main" id="{A6610C49-F85C-443C-8CB5-962228F05B0C}"/>
              </a:ext>
            </a:extLst>
          </p:cNvPr>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Demo name or subtitle</a:t>
            </a:r>
          </a:p>
        </p:txBody>
      </p:sp>
    </p:spTree>
    <p:extLst>
      <p:ext uri="{BB962C8B-B14F-4D97-AF65-F5344CB8AC3E}">
        <p14:creationId xmlns:p14="http://schemas.microsoft.com/office/powerpoint/2010/main" val="40773046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48744516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8126067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Section Title diagona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3224151"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
        <p:nvSpPr>
          <p:cNvPr id="10" name="Freeform: Shape 9">
            <a:extLst>
              <a:ext uri="{FF2B5EF4-FFF2-40B4-BE49-F238E27FC236}">
                <a16:creationId xmlns:a16="http://schemas.microsoft.com/office/drawing/2014/main" id="{E6DD577C-C13B-4699-AEF8-7A86F0FC6BC3}"/>
              </a:ext>
            </a:extLst>
          </p:cNvPr>
          <p:cNvSpPr/>
          <p:nvPr userDrawn="1"/>
        </p:nvSpPr>
        <p:spPr bwMode="auto">
          <a:xfrm>
            <a:off x="3809367" y="0"/>
            <a:ext cx="8382633" cy="6858000"/>
          </a:xfrm>
          <a:custGeom>
            <a:avLst/>
            <a:gdLst>
              <a:gd name="connsiteX0" fmla="*/ 1544125 w 8382633"/>
              <a:gd name="connsiteY0" fmla="*/ 0 h 6858000"/>
              <a:gd name="connsiteX1" fmla="*/ 3077650 w 8382633"/>
              <a:gd name="connsiteY1" fmla="*/ 0 h 6858000"/>
              <a:gd name="connsiteX2" fmla="*/ 6849108 w 8382633"/>
              <a:gd name="connsiteY2" fmla="*/ 0 h 6858000"/>
              <a:gd name="connsiteX3" fmla="*/ 8382633 w 8382633"/>
              <a:gd name="connsiteY3" fmla="*/ 0 h 6858000"/>
              <a:gd name="connsiteX4" fmla="*/ 8382633 w 8382633"/>
              <a:gd name="connsiteY4" fmla="*/ 6858000 h 6858000"/>
              <a:gd name="connsiteX5" fmla="*/ 6849108 w 8382633"/>
              <a:gd name="connsiteY5" fmla="*/ 6858000 h 6858000"/>
              <a:gd name="connsiteX6" fmla="*/ 1533525 w 8382633"/>
              <a:gd name="connsiteY6" fmla="*/ 6858000 h 6858000"/>
              <a:gd name="connsiteX7" fmla="*/ 0 w 8382633"/>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82633" h="6858000">
                <a:moveTo>
                  <a:pt x="1544125" y="0"/>
                </a:moveTo>
                <a:lnTo>
                  <a:pt x="3077650" y="0"/>
                </a:lnTo>
                <a:lnTo>
                  <a:pt x="6849108" y="0"/>
                </a:lnTo>
                <a:lnTo>
                  <a:pt x="8382633" y="0"/>
                </a:lnTo>
                <a:lnTo>
                  <a:pt x="8382633" y="6858000"/>
                </a:lnTo>
                <a:lnTo>
                  <a:pt x="6849108" y="6858000"/>
                </a:lnTo>
                <a:lnTo>
                  <a:pt x="1533525" y="6858000"/>
                </a:lnTo>
                <a:lnTo>
                  <a:pt x="0" y="6858000"/>
                </a:lnTo>
                <a:close/>
              </a:path>
            </a:pathLst>
          </a:custGeom>
          <a:solidFill>
            <a:srgbClr val="3A2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23345972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2400">
          <p15:clr>
            <a:srgbClr val="5ACBF0"/>
          </p15:clr>
        </p15:guide>
        <p15:guide id="3" orient="horz" pos="1910">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Quote 3">
    <p:bg>
      <p:bgPr>
        <a:solidFill>
          <a:schemeClr val="tx1"/>
        </a:solidFill>
        <a:effectLst/>
      </p:bgPr>
    </p:bg>
    <p:spTree>
      <p:nvGrpSpPr>
        <p:cNvPr id="1" name=""/>
        <p:cNvGrpSpPr/>
        <p:nvPr/>
      </p:nvGrpSpPr>
      <p:grpSpPr>
        <a:xfrm>
          <a:off x="0" y="0"/>
          <a:ext cx="0" cy="0"/>
          <a:chOff x="0" y="0"/>
          <a:chExt cx="0" cy="0"/>
        </a:xfrm>
      </p:grpSpPr>
      <p:pic>
        <p:nvPicPr>
          <p:cNvPr id="26" name="Picture 25" descr="Rectangle&#10;&#10;Description automatically generated">
            <a:extLst>
              <a:ext uri="{FF2B5EF4-FFF2-40B4-BE49-F238E27FC236}">
                <a16:creationId xmlns:a16="http://schemas.microsoft.com/office/drawing/2014/main" id="{B5E2F1E6-B734-43F0-A1BC-68F9C5B0122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861174"/>
            <a:ext cx="7911111" cy="2996825"/>
          </a:xfrm>
          <a:prstGeom prst="rect">
            <a:avLst/>
          </a:prstGeom>
        </p:spPr>
      </p:pic>
      <p:sp>
        <p:nvSpPr>
          <p:cNvPr id="5" name="Picture Placeholder 4">
            <a:extLst>
              <a:ext uri="{FF2B5EF4-FFF2-40B4-BE49-F238E27FC236}">
                <a16:creationId xmlns:a16="http://schemas.microsoft.com/office/drawing/2014/main" id="{60A5779E-FEE8-483B-AA6D-831C32E574AE}"/>
              </a:ext>
            </a:extLst>
          </p:cNvPr>
          <p:cNvSpPr>
            <a:spLocks noGrp="1"/>
          </p:cNvSpPr>
          <p:nvPr>
            <p:ph type="pic" sz="quarter" idx="14"/>
          </p:nvPr>
        </p:nvSpPr>
        <p:spPr>
          <a:xfrm>
            <a:off x="7804298" y="1"/>
            <a:ext cx="4387702" cy="6857999"/>
          </a:xfrm>
        </p:spPr>
        <p:txBody>
          <a:bodyPr/>
          <a:lstStyle/>
          <a:p>
            <a:r>
              <a:rPr lang="en-US"/>
              <a:t>Click icon to add picture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5">
            <a:extLst>
              <a:ext uri="{FF2B5EF4-FFF2-40B4-BE49-F238E27FC236}">
                <a16:creationId xmlns:a16="http://schemas.microsoft.com/office/drawing/2014/main" id="{1D45940A-3419-443D-88E6-2CB766536573}"/>
              </a:ext>
            </a:extLst>
          </p:cNvPr>
          <p:cNvSpPr>
            <a:spLocks noGrp="1"/>
          </p:cNvSpPr>
          <p:nvPr>
            <p:ph type="body" sz="quarter" idx="12" hasCustomPrompt="1"/>
          </p:nvPr>
        </p:nvSpPr>
        <p:spPr>
          <a:xfrm>
            <a:off x="928243" y="2087087"/>
            <a:ext cx="5479645" cy="553998"/>
          </a:xfrm>
        </p:spPr>
        <p:txBody>
          <a:bodyPr/>
          <a:lstStyle>
            <a:lvl1pPr marL="0" indent="0" algn="l">
              <a:buNone/>
              <a:defRPr sz="3600">
                <a:solidFill>
                  <a:schemeClr val="bg1"/>
                </a:solidFill>
                <a:latin typeface="+mj-lt"/>
              </a:defRPr>
            </a:lvl1pPr>
          </a:lstStyle>
          <a:p>
            <a:pPr lvl="0"/>
            <a:r>
              <a:rPr lang="en-US"/>
              <a:t>“Insert quote text here.”</a:t>
            </a:r>
          </a:p>
        </p:txBody>
      </p:sp>
      <p:sp>
        <p:nvSpPr>
          <p:cNvPr id="9" name="Text Placeholder 6">
            <a:extLst>
              <a:ext uri="{FF2B5EF4-FFF2-40B4-BE49-F238E27FC236}">
                <a16:creationId xmlns:a16="http://schemas.microsoft.com/office/drawing/2014/main" id="{F4E3281E-417B-4068-9962-C02645E3C584}"/>
              </a:ext>
            </a:extLst>
          </p:cNvPr>
          <p:cNvSpPr>
            <a:spLocks noGrp="1"/>
          </p:cNvSpPr>
          <p:nvPr>
            <p:ph type="body" sz="quarter" idx="10" hasCustomPrompt="1"/>
          </p:nvPr>
        </p:nvSpPr>
        <p:spPr>
          <a:xfrm>
            <a:off x="928243" y="2832236"/>
            <a:ext cx="3678767" cy="319765"/>
          </a:xfrm>
        </p:spPr>
        <p:txBody>
          <a:bodyPr/>
          <a:lstStyle>
            <a:lvl1pPr marL="0" indent="0">
              <a:buNone/>
              <a:defRPr sz="1800">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Name</a:t>
            </a:r>
          </a:p>
        </p:txBody>
      </p:sp>
      <p:sp>
        <p:nvSpPr>
          <p:cNvPr id="10" name="Text Placeholder 6">
            <a:extLst>
              <a:ext uri="{FF2B5EF4-FFF2-40B4-BE49-F238E27FC236}">
                <a16:creationId xmlns:a16="http://schemas.microsoft.com/office/drawing/2014/main" id="{8B7DA5EE-03EE-416B-A688-FD15CA1A7D06}"/>
              </a:ext>
            </a:extLst>
          </p:cNvPr>
          <p:cNvSpPr>
            <a:spLocks noGrp="1"/>
          </p:cNvSpPr>
          <p:nvPr>
            <p:ph type="body" sz="quarter" idx="13" hasCustomPrompt="1"/>
          </p:nvPr>
        </p:nvSpPr>
        <p:spPr>
          <a:xfrm>
            <a:off x="928243" y="3152001"/>
            <a:ext cx="3678767" cy="276999"/>
          </a:xfrm>
        </p:spPr>
        <p:txBody>
          <a:bodyPr/>
          <a:lstStyle>
            <a:lvl1pPr marL="0" indent="0">
              <a:buNone/>
              <a:defRPr sz="1800">
                <a:solidFill>
                  <a:schemeClr val="bg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Job title or another attribute</a:t>
            </a:r>
          </a:p>
        </p:txBody>
      </p:sp>
      <p:sp>
        <p:nvSpPr>
          <p:cNvPr id="24" name="Oval 23">
            <a:extLst>
              <a:ext uri="{FF2B5EF4-FFF2-40B4-BE49-F238E27FC236}">
                <a16:creationId xmlns:a16="http://schemas.microsoft.com/office/drawing/2014/main" id="{580B3C21-F4BA-443F-AFAB-ED4D9CD155D6}"/>
              </a:ext>
            </a:extLst>
          </p:cNvPr>
          <p:cNvSpPr/>
          <p:nvPr userDrawn="1"/>
        </p:nvSpPr>
        <p:spPr bwMode="auto">
          <a:xfrm>
            <a:off x="-251798" y="3861174"/>
            <a:ext cx="182880" cy="18288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7" name="Oval 26">
            <a:extLst>
              <a:ext uri="{FF2B5EF4-FFF2-40B4-BE49-F238E27FC236}">
                <a16:creationId xmlns:a16="http://schemas.microsoft.com/office/drawing/2014/main" id="{4648ECA7-11B0-4293-90B2-26F4270A01E1}"/>
              </a:ext>
            </a:extLst>
          </p:cNvPr>
          <p:cNvSpPr/>
          <p:nvPr userDrawn="1"/>
        </p:nvSpPr>
        <p:spPr bwMode="auto">
          <a:xfrm>
            <a:off x="-182880" y="4581128"/>
            <a:ext cx="182880" cy="182880"/>
          </a:xfrm>
          <a:prstGeom prst="ellipse">
            <a:avLst/>
          </a:prstGeom>
          <a:solidFill>
            <a:srgbClr val="50E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65450638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repeatCount="indefinite" fill="hold" grpId="0" nodeType="withEffect">
                                  <p:stCondLst>
                                    <p:cond delay="1000"/>
                                  </p:stCondLst>
                                  <p:childTnLst>
                                    <p:animMotion origin="layout" path="M -0.00091 -0.00116 L 0.09492 0.16458 L 0.09935 0.1706 L 0.11002 0.17755 L 0.1168 0.18356 L 0.12825 0.18727 L 0.13997 0.19282 L 0.15143 0.1919 L 0.53841 0.19005 L 0.55325 0.19653 L 0.56419 0.20394 L 0.57305 0.21088 L 0.5819 0.22153 L 0.60013 0.25069 L 0.61393 0.27384 L 0.63476 0.30995 L 0.64023 0.31875 " pathEditMode="relative" ptsTypes="AAAAAAAAAAAAAAAAA">
                                      <p:cBhvr>
                                        <p:cTn id="6" dur="8000" fill="hold"/>
                                        <p:tgtEl>
                                          <p:spTgt spid="27"/>
                                        </p:tgtEl>
                                        <p:attrNameLst>
                                          <p:attrName>ppt_x</p:attrName>
                                          <p:attrName>ppt_y</p:attrName>
                                        </p:attrNameLst>
                                      </p:cBhvr>
                                    </p:animMotion>
                                  </p:childTnLst>
                                </p:cTn>
                              </p:par>
                              <p:par>
                                <p:cTn id="7" presetID="0" presetClass="path" presetSubtype="0" repeatCount="indefinite" fill="hold" grpId="0" nodeType="withEffect">
                                  <p:stCondLst>
                                    <p:cond delay="2500"/>
                                  </p:stCondLst>
                                  <p:childTnLst>
                                    <p:animMotion origin="layout" path="M -0.00026 -0.0007 L 0.05286 0.09213 L 0.06719 0.11666 L 0.07279 0.13611 L 0.07604 0.15694 L 0.07695 0.17778 L 0.07591 0.19213 L 0.07409 0.20231 L 0.06784 0.21898 L 0.06185 0.23194 L 0.05221 0.25139 L 0.04036 0.27176 L 0.01849 0.30972 L 0.01302 0.31852 " pathEditMode="relative" ptsTypes="AAAAAAAAAAAAAA">
                                      <p:cBhvr>
                                        <p:cTn id="8" dur="7000" fill="hold"/>
                                        <p:tgtEl>
                                          <p:spTgt spid="2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7" grpId="0" animBg="1"/>
    </p:bldLst>
  </p:timing>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8058851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02482349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r>
              <a:rPr lang="en-US"/>
              <a:t>.NET Conf 2020</a:t>
            </a:r>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61237407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64717594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76762278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8193496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mo_detail_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340BAD-F134-4A9B-BB47-F01A0DB9BE57}"/>
              </a:ext>
            </a:extLst>
          </p:cNvPr>
          <p:cNvSpPr/>
          <p:nvPr userDrawn="1"/>
        </p:nvSpPr>
        <p:spPr bwMode="auto">
          <a:xfrm>
            <a:off x="2382" y="0"/>
            <a:ext cx="5255418" cy="6858000"/>
          </a:xfrm>
          <a:prstGeom prst="rect">
            <a:avLst/>
          </a:prstGeom>
          <a:solidFill>
            <a:srgbClr val="3A2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4" name="Title">
            <a:extLst>
              <a:ext uri="{FF2B5EF4-FFF2-40B4-BE49-F238E27FC236}">
                <a16:creationId xmlns:a16="http://schemas.microsoft.com/office/drawing/2014/main" id="{21810C2D-16D7-47FA-A61C-A4EB9BF61001}"/>
              </a:ext>
            </a:extLst>
          </p:cNvPr>
          <p:cNvSpPr>
            <a:spLocks noGrp="1"/>
          </p:cNvSpPr>
          <p:nvPr>
            <p:ph type="title"/>
          </p:nvPr>
        </p:nvSpPr>
        <p:spPr>
          <a:xfrm>
            <a:off x="533400" y="2198854"/>
            <a:ext cx="4495800" cy="553998"/>
          </a:xfrm>
        </p:spPr>
        <p:txBody>
          <a:bodyPr anchor="t"/>
          <a:lstStyle>
            <a:lvl1pPr>
              <a:defRPr>
                <a:solidFill>
                  <a:schemeClr val="bg1"/>
                </a:solidFill>
              </a:defRPr>
            </a:lvl1pPr>
          </a:lstStyle>
          <a:p>
            <a:endParaRPr lang="en-US">
              <a:solidFill>
                <a:schemeClr val="bg1"/>
              </a:solidFill>
            </a:endParaRPr>
          </a:p>
        </p:txBody>
      </p:sp>
      <p:sp>
        <p:nvSpPr>
          <p:cNvPr id="17" name="Text Placeholder 16">
            <a:extLst>
              <a:ext uri="{FF2B5EF4-FFF2-40B4-BE49-F238E27FC236}">
                <a16:creationId xmlns:a16="http://schemas.microsoft.com/office/drawing/2014/main" id="{707FDD9E-BDE7-4C2D-A8A0-63646D892E18}"/>
              </a:ext>
            </a:extLst>
          </p:cNvPr>
          <p:cNvSpPr>
            <a:spLocks noGrp="1"/>
          </p:cNvSpPr>
          <p:nvPr>
            <p:ph type="body" sz="quarter" idx="10"/>
          </p:nvPr>
        </p:nvSpPr>
        <p:spPr>
          <a:xfrm>
            <a:off x="533400" y="2971800"/>
            <a:ext cx="4495800" cy="430887"/>
          </a:xfrm>
        </p:spPr>
        <p:txBody>
          <a:bodyPr/>
          <a:lstStyle>
            <a:lvl1pPr marL="0" indent="0">
              <a:buNone/>
              <a:defRPr>
                <a:solidFill>
                  <a:schemeClr val="bg1"/>
                </a:solidFill>
              </a:defRPr>
            </a:lvl1pPr>
          </a:lstStyle>
          <a:p>
            <a:pPr lvl="0"/>
            <a:endParaRPr lang="en-US"/>
          </a:p>
        </p:txBody>
      </p:sp>
    </p:spTree>
    <p:extLst>
      <p:ext uri="{BB962C8B-B14F-4D97-AF65-F5344CB8AC3E}">
        <p14:creationId xmlns:p14="http://schemas.microsoft.com/office/powerpoint/2010/main" val="3532961002"/>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11/4/2021</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2945449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11/4/2021</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8719566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0558699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Announcement">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358A6850-D9C4-3746-B59F-1EB779D13AF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
        <p:nvSpPr>
          <p:cNvPr id="6" name="Rectangle: Rounded Corners 4">
            <a:extLst>
              <a:ext uri="{FF2B5EF4-FFF2-40B4-BE49-F238E27FC236}">
                <a16:creationId xmlns:a16="http://schemas.microsoft.com/office/drawing/2014/main" id="{E3D2D5C4-B844-114B-9697-42D21689D269}"/>
              </a:ext>
            </a:extLst>
          </p:cNvPr>
          <p:cNvSpPr/>
          <p:nvPr userDrawn="1"/>
        </p:nvSpPr>
        <p:spPr bwMode="auto">
          <a:xfrm>
            <a:off x="838200" y="1021680"/>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0" i="0" u="none" strike="noStrike" kern="1200" cap="none" spc="200" normalizeH="0" baseline="0" noProof="0">
                <a:ln>
                  <a:noFill/>
                </a:ln>
                <a:gradFill>
                  <a:gsLst>
                    <a:gs pos="0">
                      <a:srgbClr val="002050"/>
                    </a:gs>
                    <a:gs pos="100000">
                      <a:srgbClr val="002050"/>
                    </a:gs>
                  </a:gsLst>
                  <a:lin ang="5400000" scaled="0"/>
                </a:gradFill>
                <a:effectLst/>
                <a:uLnTx/>
                <a:uFillTx/>
                <a:latin typeface="Open Sans" panose="020B0606030504020204" pitchFamily="34" charset="0"/>
                <a:ea typeface="+mn-ea"/>
                <a:cs typeface="Open Sans" panose="020B0606030504020204" pitchFamily="34" charset="0"/>
              </a:rPr>
              <a:t>RELEASED</a:t>
            </a:r>
          </a:p>
        </p:txBody>
      </p:sp>
      <p:pic>
        <p:nvPicPr>
          <p:cNvPr id="11" name="Graphic 10">
            <a:extLst>
              <a:ext uri="{FF2B5EF4-FFF2-40B4-BE49-F238E27FC236}">
                <a16:creationId xmlns:a16="http://schemas.microsoft.com/office/drawing/2014/main" id="{89CF02AA-2166-2947-AE4F-C1E42119F0B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34126" y="3328313"/>
            <a:ext cx="3291797" cy="3012831"/>
          </a:xfrm>
          <a:prstGeom prst="rect">
            <a:avLst/>
          </a:prstGeom>
        </p:spPr>
      </p:pic>
      <p:sp>
        <p:nvSpPr>
          <p:cNvPr id="12" name="Title 1">
            <a:extLst>
              <a:ext uri="{FF2B5EF4-FFF2-40B4-BE49-F238E27FC236}">
                <a16:creationId xmlns:a16="http://schemas.microsoft.com/office/drawing/2014/main" id="{BA29FA64-87F9-C143-8ECF-2FD642B19CE6}"/>
              </a:ext>
            </a:extLst>
          </p:cNvPr>
          <p:cNvSpPr>
            <a:spLocks noGrp="1"/>
          </p:cNvSpPr>
          <p:nvPr>
            <p:ph type="title" hasCustomPrompt="1"/>
          </p:nvPr>
        </p:nvSpPr>
        <p:spPr>
          <a:xfrm>
            <a:off x="838200" y="1575065"/>
            <a:ext cx="10515600" cy="669008"/>
          </a:xfrm>
        </p:spPr>
        <p:txBody>
          <a:bodyPr>
            <a:normAutofit/>
          </a:bodyPr>
          <a:lstStyle>
            <a:lvl1pPr>
              <a:defRPr sz="3600"/>
            </a:lvl1pPr>
          </a:lstStyle>
          <a:p>
            <a:r>
              <a:rPr lang="en-US"/>
              <a:t>Announcement</a:t>
            </a:r>
          </a:p>
        </p:txBody>
      </p:sp>
      <p:sp>
        <p:nvSpPr>
          <p:cNvPr id="13" name="Content Placeholder 2">
            <a:extLst>
              <a:ext uri="{FF2B5EF4-FFF2-40B4-BE49-F238E27FC236}">
                <a16:creationId xmlns:a16="http://schemas.microsoft.com/office/drawing/2014/main" id="{D1EA77C7-A181-484D-8707-4D5A9B4D5A97}"/>
              </a:ext>
            </a:extLst>
          </p:cNvPr>
          <p:cNvSpPr>
            <a:spLocks noGrp="1"/>
          </p:cNvSpPr>
          <p:nvPr>
            <p:ph idx="1" hasCustomPrompt="1"/>
          </p:nvPr>
        </p:nvSpPr>
        <p:spPr>
          <a:xfrm>
            <a:off x="838200" y="2476901"/>
            <a:ext cx="10515600" cy="2636966"/>
          </a:xfrm>
        </p:spPr>
        <p:txBody>
          <a:bodyPr/>
          <a:lstStyle/>
          <a:p>
            <a:pPr lvl="0"/>
            <a:r>
              <a:rPr lang="en-US"/>
              <a:t>Value prop 1</a:t>
            </a:r>
          </a:p>
          <a:p>
            <a:pPr lvl="0"/>
            <a:r>
              <a:rPr lang="en-US"/>
              <a:t>Value prop 2</a:t>
            </a:r>
          </a:p>
          <a:p>
            <a:pPr lvl="0"/>
            <a:r>
              <a:rPr lang="en-US"/>
              <a:t>Value prop 3</a:t>
            </a:r>
          </a:p>
        </p:txBody>
      </p:sp>
      <p:sp>
        <p:nvSpPr>
          <p:cNvPr id="15" name="Content Placeholder 2">
            <a:extLst>
              <a:ext uri="{FF2B5EF4-FFF2-40B4-BE49-F238E27FC236}">
                <a16:creationId xmlns:a16="http://schemas.microsoft.com/office/drawing/2014/main" id="{50ABA7B6-E505-4F46-AC54-EB852D64446C}"/>
              </a:ext>
            </a:extLst>
          </p:cNvPr>
          <p:cNvSpPr>
            <a:spLocks noGrp="1"/>
          </p:cNvSpPr>
          <p:nvPr>
            <p:ph idx="13" hasCustomPrompt="1"/>
          </p:nvPr>
        </p:nvSpPr>
        <p:spPr>
          <a:xfrm>
            <a:off x="838200" y="5257171"/>
            <a:ext cx="10515600" cy="579149"/>
          </a:xfrm>
        </p:spPr>
        <p:txBody>
          <a:bodyPr/>
          <a:lstStyle>
            <a:lvl1pPr>
              <a:buNone/>
              <a:defRPr>
                <a:solidFill>
                  <a:schemeClr val="accent4">
                    <a:lumMod val="60000"/>
                    <a:lumOff val="40000"/>
                  </a:schemeClr>
                </a:solidFill>
              </a:defRPr>
            </a:lvl1pPr>
          </a:lstStyle>
          <a:p>
            <a:pPr lvl="0"/>
            <a:r>
              <a:rPr lang="en-US"/>
              <a:t>Link</a:t>
            </a:r>
          </a:p>
        </p:txBody>
      </p:sp>
    </p:spTree>
    <p:extLst>
      <p:ext uri="{BB962C8B-B14F-4D97-AF65-F5344CB8AC3E}">
        <p14:creationId xmlns:p14="http://schemas.microsoft.com/office/powerpoint/2010/main" val="989849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2.08333E-6 2.96296E-6 L 2.08333E-6 0.03842 " pathEditMode="relative" rAng="0" ptsTypes="AA">
                                      <p:cBhvr>
                                        <p:cTn id="9" dur="500" spd="-100000" fill="hold"/>
                                        <p:tgtEl>
                                          <p:spTgt spid="6"/>
                                        </p:tgtEl>
                                        <p:attrNameLst>
                                          <p:attrName>ppt_x</p:attrName>
                                          <p:attrName>ppt_y</p:attrName>
                                        </p:attrNameLst>
                                      </p:cBhvr>
                                      <p:rCtr x="0" y="19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11533619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66252203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11/4/2021</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96823010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341016835"/>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Knowledge_check_section_layout">
    <p:spTree>
      <p:nvGrpSpPr>
        <p:cNvPr id="1" name=""/>
        <p:cNvGrpSpPr/>
        <p:nvPr/>
      </p:nvGrpSpPr>
      <p:grpSpPr>
        <a:xfrm>
          <a:off x="0" y="0"/>
          <a:ext cx="0" cy="0"/>
          <a:chOff x="0" y="0"/>
          <a:chExt cx="0" cy="0"/>
        </a:xfrm>
      </p:grpSpPr>
      <p:pic>
        <p:nvPicPr>
          <p:cNvPr id="5" name="ChatBoxImage">
            <a:extLst>
              <a:ext uri="{FF2B5EF4-FFF2-40B4-BE49-F238E27FC236}">
                <a16:creationId xmlns:a16="http://schemas.microsoft.com/office/drawing/2014/main" id="{F9183572-D201-47EC-8DED-791CEAE76B7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6000" y="838200"/>
            <a:ext cx="3200400" cy="3200400"/>
          </a:xfrm>
          <a:prstGeom prst="rect">
            <a:avLst/>
          </a:prstGeom>
        </p:spPr>
      </p:pic>
      <p:sp>
        <p:nvSpPr>
          <p:cNvPr id="6" name="TextBox 5">
            <a:extLst>
              <a:ext uri="{FF2B5EF4-FFF2-40B4-BE49-F238E27FC236}">
                <a16:creationId xmlns:a16="http://schemas.microsoft.com/office/drawing/2014/main" id="{B571010C-9A5C-4E43-89EF-84A2A0A01A9F}"/>
              </a:ext>
            </a:extLst>
          </p:cNvPr>
          <p:cNvSpPr txBox="1"/>
          <p:nvPr userDrawn="1"/>
        </p:nvSpPr>
        <p:spPr>
          <a:xfrm>
            <a:off x="4371975" y="4495800"/>
            <a:ext cx="6648450" cy="646331"/>
          </a:xfrm>
          <a:prstGeom prst="rect">
            <a:avLst/>
          </a:prstGeom>
          <a:noFill/>
        </p:spPr>
        <p:txBody>
          <a:bodyPr wrap="square">
            <a:spAutoFit/>
          </a:bodyPr>
          <a:lstStyle>
            <a:defPPr>
              <a:defRPr lang="en-US"/>
            </a:defPPr>
          </a:lstStyle>
          <a:p>
            <a:r>
              <a:rPr lang="en-US" sz="3600"/>
              <a:t>Test your knowledge in the chat</a:t>
            </a:r>
          </a:p>
        </p:txBody>
      </p:sp>
      <p:sp>
        <p:nvSpPr>
          <p:cNvPr id="10" name="AccentColorRectangle">
            <a:extLst>
              <a:ext uri="{FF2B5EF4-FFF2-40B4-BE49-F238E27FC236}">
                <a16:creationId xmlns:a16="http://schemas.microsoft.com/office/drawing/2014/main" id="{52664854-1B0D-4232-802B-B36181A55C3F}"/>
              </a:ext>
            </a:extLst>
          </p:cNvPr>
          <p:cNvSpPr/>
          <p:nvPr userDrawn="1"/>
        </p:nvSpPr>
        <p:spPr bwMode="auto">
          <a:xfrm>
            <a:off x="2382" y="0"/>
            <a:ext cx="3410743" cy="6858000"/>
          </a:xfrm>
          <a:prstGeom prst="rect">
            <a:avLst/>
          </a:prstGeom>
          <a:solidFill>
            <a:srgbClr val="3A2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11" name="Title">
            <a:extLst>
              <a:ext uri="{FF2B5EF4-FFF2-40B4-BE49-F238E27FC236}">
                <a16:creationId xmlns:a16="http://schemas.microsoft.com/office/drawing/2014/main" id="{890AFEDC-4C8C-4AFC-834C-CF37AA80AA22}"/>
              </a:ext>
            </a:extLst>
          </p:cNvPr>
          <p:cNvSpPr>
            <a:spLocks noGrp="1"/>
          </p:cNvSpPr>
          <p:nvPr>
            <p:ph type="title"/>
          </p:nvPr>
        </p:nvSpPr>
        <p:spPr>
          <a:xfrm>
            <a:off x="551313" y="2875002"/>
            <a:ext cx="2312879" cy="1544598"/>
          </a:xfrm>
        </p:spPr>
        <p:txBody>
          <a:bodyPr anchor="t"/>
          <a:lstStyle>
            <a:lvl1pPr>
              <a:defRPr>
                <a:solidFill>
                  <a:schemeClr val="tx1"/>
                </a:solidFill>
              </a:defRPr>
            </a:lvl1pPr>
          </a:lstStyle>
          <a:p>
            <a:endParaRPr lang="en-US">
              <a:solidFill>
                <a:schemeClr val="bg1"/>
              </a:solidFill>
            </a:endParaRPr>
          </a:p>
        </p:txBody>
      </p:sp>
    </p:spTree>
    <p:extLst>
      <p:ext uri="{BB962C8B-B14F-4D97-AF65-F5344CB8AC3E}">
        <p14:creationId xmlns:p14="http://schemas.microsoft.com/office/powerpoint/2010/main" val="291728272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Knowledge_check_detail_layout">
    <p:spTree>
      <p:nvGrpSpPr>
        <p:cNvPr id="1" name=""/>
        <p:cNvGrpSpPr/>
        <p:nvPr/>
      </p:nvGrpSpPr>
      <p:grpSpPr>
        <a:xfrm>
          <a:off x="0" y="0"/>
          <a:ext cx="0" cy="0"/>
          <a:chOff x="0" y="0"/>
          <a:chExt cx="0" cy="0"/>
        </a:xfrm>
      </p:grpSpPr>
      <p:sp>
        <p:nvSpPr>
          <p:cNvPr id="3" name="AccentColorRectangle">
            <a:extLst>
              <a:ext uri="{FF2B5EF4-FFF2-40B4-BE49-F238E27FC236}">
                <a16:creationId xmlns:a16="http://schemas.microsoft.com/office/drawing/2014/main" id="{731EFB4D-24A2-4B2B-B31D-FF5E52AF8BB4}"/>
              </a:ext>
            </a:extLst>
          </p:cNvPr>
          <p:cNvSpPr/>
          <p:nvPr userDrawn="1"/>
        </p:nvSpPr>
        <p:spPr bwMode="auto">
          <a:xfrm>
            <a:off x="2382" y="0"/>
            <a:ext cx="3410743" cy="6858000"/>
          </a:xfrm>
          <a:prstGeom prst="rect">
            <a:avLst/>
          </a:prstGeom>
          <a:solidFill>
            <a:srgbClr val="3A2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4" name="Title">
            <a:extLst>
              <a:ext uri="{FF2B5EF4-FFF2-40B4-BE49-F238E27FC236}">
                <a16:creationId xmlns:a16="http://schemas.microsoft.com/office/drawing/2014/main" id="{E0AC777C-D0A3-41EC-AB34-341DF18CB1A7}"/>
              </a:ext>
            </a:extLst>
          </p:cNvPr>
          <p:cNvSpPr>
            <a:spLocks noGrp="1"/>
          </p:cNvSpPr>
          <p:nvPr>
            <p:ph type="title"/>
          </p:nvPr>
        </p:nvSpPr>
        <p:spPr>
          <a:xfrm>
            <a:off x="551313" y="2875002"/>
            <a:ext cx="2312879" cy="1544598"/>
          </a:xfrm>
        </p:spPr>
        <p:txBody>
          <a:bodyPr anchor="t"/>
          <a:lstStyle>
            <a:lvl1pPr>
              <a:defRPr>
                <a:solidFill>
                  <a:schemeClr val="tx1"/>
                </a:solidFill>
              </a:defRPr>
            </a:lvl1pPr>
          </a:lstStyle>
          <a:p>
            <a:endParaRPr lang="en-US">
              <a:solidFill>
                <a:schemeClr val="bg1"/>
              </a:solidFill>
            </a:endParaRPr>
          </a:p>
        </p:txBody>
      </p:sp>
      <p:pic>
        <p:nvPicPr>
          <p:cNvPr id="5" name="ChatBoxImage">
            <a:extLst>
              <a:ext uri="{FF2B5EF4-FFF2-40B4-BE49-F238E27FC236}">
                <a16:creationId xmlns:a16="http://schemas.microsoft.com/office/drawing/2014/main" id="{BEE6D82F-2F19-496C-8008-678B3B149A7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986087" y="457200"/>
            <a:ext cx="854075" cy="854075"/>
          </a:xfrm>
          <a:prstGeom prst="rect">
            <a:avLst/>
          </a:prstGeom>
        </p:spPr>
      </p:pic>
      <p:sp>
        <p:nvSpPr>
          <p:cNvPr id="9" name="Question">
            <a:extLst>
              <a:ext uri="{FF2B5EF4-FFF2-40B4-BE49-F238E27FC236}">
                <a16:creationId xmlns:a16="http://schemas.microsoft.com/office/drawing/2014/main" id="{2BAB9BCF-0325-470B-83FF-0A91BFDB0133}"/>
              </a:ext>
            </a:extLst>
          </p:cNvPr>
          <p:cNvSpPr>
            <a:spLocks noGrp="1"/>
          </p:cNvSpPr>
          <p:nvPr>
            <p:ph type="body" sz="quarter" idx="10" hasCustomPrompt="1"/>
          </p:nvPr>
        </p:nvSpPr>
        <p:spPr>
          <a:xfrm>
            <a:off x="4114800" y="457200"/>
            <a:ext cx="7718425" cy="430887"/>
          </a:xfrm>
        </p:spPr>
        <p:txBody>
          <a:bodyPr/>
          <a:lstStyle>
            <a:lvl1pPr marL="0" indent="0">
              <a:buNone/>
              <a:defRPr>
                <a:latin typeface="+mj-lt"/>
              </a:defRPr>
            </a:lvl1pPr>
          </a:lstStyle>
          <a:p>
            <a:pPr lvl="0"/>
            <a:r>
              <a:rPr lang="en-US"/>
              <a:t>Question</a:t>
            </a:r>
          </a:p>
        </p:txBody>
      </p:sp>
      <p:sp>
        <p:nvSpPr>
          <p:cNvPr id="11" name="New shape">
            <a:extLst>
              <a:ext uri="{FF2B5EF4-FFF2-40B4-BE49-F238E27FC236}">
                <a16:creationId xmlns:a16="http://schemas.microsoft.com/office/drawing/2014/main" id="{A6F005E6-79F3-4EE9-AA92-1A88113E407B}"/>
              </a:ext>
            </a:extLst>
          </p:cNvPr>
          <p:cNvSpPr>
            <a:spLocks noGrp="1"/>
          </p:cNvSpPr>
          <p:nvPr>
            <p:ph type="body" sz="quarter" idx="11" hasCustomPrompt="1"/>
          </p:nvPr>
        </p:nvSpPr>
        <p:spPr>
          <a:xfrm>
            <a:off x="4096512" y="1755648"/>
            <a:ext cx="7772400" cy="4949952"/>
          </a:xfrm>
        </p:spPr>
        <p:txBody>
          <a:bodyPr/>
          <a:lstStyle>
            <a:lvl1pPr marL="0" indent="0">
              <a:buNone/>
              <a:defRPr/>
            </a:lvl1pPr>
          </a:lstStyle>
          <a:p>
            <a:pPr lvl="0"/>
            <a:r>
              <a:rPr lang="en-US"/>
              <a:t>Answer choices</a:t>
            </a:r>
          </a:p>
        </p:txBody>
      </p:sp>
    </p:spTree>
    <p:extLst>
      <p:ext uri="{BB962C8B-B14F-4D97-AF65-F5344CB8AC3E}">
        <p14:creationId xmlns:p14="http://schemas.microsoft.com/office/powerpoint/2010/main" val="321831288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_layou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Subtitle">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61.xml"/><Relationship Id="rId13" Type="http://schemas.openxmlformats.org/officeDocument/2006/relationships/slideLayout" Target="../slideLayouts/slideLayout66.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slideLayout" Target="../slideLayouts/slideLayout65.xml"/><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slideLayout" Target="../slideLayouts/slideLayout64.xml"/><Relationship Id="rId5" Type="http://schemas.openxmlformats.org/officeDocument/2006/relationships/slideLayout" Target="../slideLayouts/slideLayout58.xml"/><Relationship Id="rId15" Type="http://schemas.openxmlformats.org/officeDocument/2006/relationships/theme" Target="../theme/theme2.xml"/><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 Id="rId14"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pPr marL="0" marR="0" lvl="0" indent="0" algn="l" defTabSz="932742" fontAlgn="auto">
              <a:lnSpc>
                <a:spcPct val="100000"/>
              </a:lnSpc>
              <a:spcBef>
                <a:spcPct val="0"/>
              </a:spcBef>
              <a:spcAft>
                <a:spcPct val="0"/>
              </a:spcAft>
              <a:buSzTx/>
              <a:buNone/>
              <a:def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defRPr>
            </a:pPr>
            <a:r>
              <a: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rPr>
              <a:t>Click to edit Master title style</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fontAlgn="auto">
              <a:lnSpc>
                <a:spcPct val="100000"/>
              </a:lnSpc>
              <a:spcBef>
                <a:spcPct val="20000"/>
              </a:spcBef>
              <a:spcAft>
                <a:spcPct val="0"/>
              </a:spcAft>
              <a:buSzPct val="90000"/>
              <a:buChar char=""/>
              <a:defRPr kumimoji="0"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defRPr>
            </a:pPr>
            <a:r>
              <a:rPr kumimoji="0" lang="en-US"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rPr>
              <a:t>Click to edit Master text styles</a:t>
            </a:r>
          </a:p>
          <a:p>
            <a:pPr marL="457200" marR="0" lvl="1" indent="-228600" algn="l" defTabSz="932742" fontAlgn="auto">
              <a:lnSpc>
                <a:spcPct val="100000"/>
              </a:lnSpc>
              <a:spcBef>
                <a:spcPct val="20000"/>
              </a:spcBef>
              <a:spcAft>
                <a:spcPct val="0"/>
              </a:spcAft>
              <a:buSzPct val="90000"/>
              <a:buChar char=""/>
              <a:defRPr kumimoji="0"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Second level</a:t>
            </a:r>
          </a:p>
          <a:p>
            <a:pPr marL="657225" marR="0" lvl="2" indent="-200025" algn="l" defTabSz="932742" fontAlgn="auto">
              <a:lnSpc>
                <a:spcPct val="100000"/>
              </a:lnSpc>
              <a:spcBef>
                <a:spcPct val="20000"/>
              </a:spcBef>
              <a:spcAft>
                <a:spcPct val="0"/>
              </a:spcAft>
              <a:buSzPct val="90000"/>
              <a:buChar char=""/>
              <a:defRPr kumimoji="0"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Third level</a:t>
            </a:r>
          </a:p>
          <a:p>
            <a:pPr marL="842963" marR="0" lvl="3" indent="-1809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Fourth level</a:t>
            </a:r>
          </a:p>
          <a:p>
            <a:pPr marL="1023938" marR="0" lvl="4" indent="-1682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Fifth level</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a:blip r:embed="rId55"/>
          <a:srcRect l="762"/>
          <a:stretch>
            <a:fillRect/>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3660" r:id="rId1"/>
    <p:sldLayoutId id="2147484996" r:id="rId2"/>
    <p:sldLayoutId id="2147484997" r:id="rId3"/>
    <p:sldLayoutId id="2147485096" r:id="rId4"/>
    <p:sldLayoutId id="2147485097" r:id="rId5"/>
    <p:sldLayoutId id="2147485098" r:id="rId6"/>
    <p:sldLayoutId id="2147485099" r:id="rId7"/>
    <p:sldLayoutId id="2147485100" r:id="rId8"/>
    <p:sldLayoutId id="2147485101" r:id="rId9"/>
    <p:sldLayoutId id="2147485102" r:id="rId10"/>
    <p:sldLayoutId id="2147485103" r:id="rId11"/>
    <p:sldLayoutId id="2147485104" r:id="rId12"/>
    <p:sldLayoutId id="2147485105" r:id="rId13"/>
    <p:sldLayoutId id="2147485106" r:id="rId14"/>
    <p:sldLayoutId id="2147485107" r:id="rId15"/>
    <p:sldLayoutId id="2147485108" r:id="rId16"/>
    <p:sldLayoutId id="2147485109" r:id="rId17"/>
    <p:sldLayoutId id="2147485110" r:id="rId18"/>
    <p:sldLayoutId id="2147485111" r:id="rId19"/>
    <p:sldLayoutId id="2147485112" r:id="rId20"/>
    <p:sldLayoutId id="2147485113" r:id="rId21"/>
    <p:sldLayoutId id="2147485114" r:id="rId22"/>
    <p:sldLayoutId id="2147485115" r:id="rId23"/>
    <p:sldLayoutId id="2147485116" r:id="rId24"/>
    <p:sldLayoutId id="2147485117" r:id="rId25"/>
    <p:sldLayoutId id="2147485118" r:id="rId26"/>
    <p:sldLayoutId id="2147485119" r:id="rId27"/>
    <p:sldLayoutId id="2147485120" r:id="rId28"/>
    <p:sldLayoutId id="2147485121" r:id="rId29"/>
    <p:sldLayoutId id="2147485122" r:id="rId30"/>
    <p:sldLayoutId id="2147485123" r:id="rId31"/>
    <p:sldLayoutId id="2147485124" r:id="rId32"/>
    <p:sldLayoutId id="2147485125" r:id="rId33"/>
    <p:sldLayoutId id="2147485126" r:id="rId34"/>
    <p:sldLayoutId id="2147485127" r:id="rId35"/>
    <p:sldLayoutId id="2147485128" r:id="rId36"/>
    <p:sldLayoutId id="2147485129" r:id="rId37"/>
    <p:sldLayoutId id="2147485130" r:id="rId38"/>
    <p:sldLayoutId id="2147485131" r:id="rId39"/>
    <p:sldLayoutId id="2147485132" r:id="rId40"/>
    <p:sldLayoutId id="2147485133" r:id="rId41"/>
    <p:sldLayoutId id="2147485134" r:id="rId42"/>
    <p:sldLayoutId id="2147485135" r:id="rId43"/>
    <p:sldLayoutId id="2147485136" r:id="rId44"/>
    <p:sldLayoutId id="2147485137" r:id="rId45"/>
    <p:sldLayoutId id="2147485138" r:id="rId46"/>
    <p:sldLayoutId id="2147485139" r:id="rId47"/>
    <p:sldLayoutId id="2147485140" r:id="rId48"/>
    <p:sldLayoutId id="2147485242" r:id="rId49"/>
    <p:sldLayoutId id="2147485244" r:id="rId50"/>
    <p:sldLayoutId id="2147485245" r:id="rId51"/>
    <p:sldLayoutId id="2147485246" r:id="rId52"/>
    <p:sldLayoutId id="2147485247" r:id="rId53"/>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3A20A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11/4/2021</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3606270177"/>
      </p:ext>
    </p:extLst>
  </p:cSld>
  <p:clrMap bg1="dk1" tx1="lt1" bg2="dk2" tx2="lt2" accent1="accent1" accent2="accent2" accent3="accent3" accent4="accent4" accent5="accent5" accent6="accent6" hlink="hlink" folHlink="folHlink"/>
  <p:sldLayoutIdLst>
    <p:sldLayoutId id="2147485229" r:id="rId1"/>
    <p:sldLayoutId id="2147485230" r:id="rId2"/>
    <p:sldLayoutId id="2147485231" r:id="rId3"/>
    <p:sldLayoutId id="2147485232" r:id="rId4"/>
    <p:sldLayoutId id="2147485233" r:id="rId5"/>
    <p:sldLayoutId id="2147485234" r:id="rId6"/>
    <p:sldLayoutId id="2147485235" r:id="rId7"/>
    <p:sldLayoutId id="2147485236" r:id="rId8"/>
    <p:sldLayoutId id="2147485237" r:id="rId9"/>
    <p:sldLayoutId id="2147485238" r:id="rId10"/>
    <p:sldLayoutId id="2147485239" r:id="rId11"/>
    <p:sldLayoutId id="2147485240" r:id="rId12"/>
    <p:sldLayoutId id="2147485241" r:id="rId13"/>
    <p:sldLayoutId id="2147485243" r:id="rId14"/>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45.xml"/></Relationships>
</file>

<file path=ppt/slides/_rels/slide10.xml.rels><?xml version="1.0" encoding="UTF-8" standalone="yes"?>
<Relationships xmlns="http://schemas.openxmlformats.org/package/2006/relationships"><Relationship Id="rId3" Type="http://schemas.microsoft.com/office/2018/10/relationships/comments" Target="../comments/modernComment_174_BF10397C.xml"/><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47.svg"/><Relationship Id="rId4" Type="http://schemas.openxmlformats.org/officeDocument/2006/relationships/image" Target="../media/image46.png"/></Relationships>
</file>

<file path=ppt/slides/_rels/slide11.xml.rels><?xml version="1.0" encoding="UTF-8" standalone="yes"?>
<Relationships xmlns="http://schemas.openxmlformats.org/package/2006/relationships"><Relationship Id="rId3" Type="http://schemas.microsoft.com/office/2018/10/relationships/comments" Target="../comments/modernComment_120_0.xml"/><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48.png"/></Relationships>
</file>

<file path=ppt/slides/_rels/slide1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51.svg"/></Relationships>
</file>

<file path=ppt/slides/_rels/slide14.xml.rels><?xml version="1.0" encoding="UTF-8" standalone="yes"?>
<Relationships xmlns="http://schemas.openxmlformats.org/package/2006/relationships"><Relationship Id="rId3" Type="http://schemas.microsoft.com/office/2018/10/relationships/comments" Target="../comments/modernComment_142_0.xml"/><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51.svg"/><Relationship Id="rId4" Type="http://schemas.openxmlformats.org/officeDocument/2006/relationships/image" Target="../media/image50.png"/></Relationships>
</file>

<file path=ppt/slides/_rels/slide15.xml.rels><?xml version="1.0" encoding="UTF-8" standalone="yes"?>
<Relationships xmlns="http://schemas.openxmlformats.org/package/2006/relationships"><Relationship Id="rId3" Type="http://schemas.microsoft.com/office/2018/10/relationships/comments" Target="../comments/modernComment_15C_0.xml"/><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51.svg"/><Relationship Id="rId4" Type="http://schemas.openxmlformats.org/officeDocument/2006/relationships/image" Target="../media/image50.png"/></Relationships>
</file>

<file path=ppt/slides/_rels/slide1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4.xml"/><Relationship Id="rId1" Type="http://schemas.openxmlformats.org/officeDocument/2006/relationships/slideLayout" Target="../slideLayouts/slideLayout49.xml"/><Relationship Id="rId4" Type="http://schemas.openxmlformats.org/officeDocument/2006/relationships/image" Target="../media/image53.svg"/></Relationships>
</file>

<file path=ppt/slides/_rels/slide17.xml.rels><?xml version="1.0" encoding="UTF-8" standalone="yes"?>
<Relationships xmlns="http://schemas.openxmlformats.org/package/2006/relationships"><Relationship Id="rId3" Type="http://schemas.microsoft.com/office/2018/10/relationships/comments" Target="../comments/modernComment_172_DE6CCB64.xml"/><Relationship Id="rId2" Type="http://schemas.openxmlformats.org/officeDocument/2006/relationships/notesSlide" Target="../notesSlides/notesSlide15.xml"/><Relationship Id="rId1" Type="http://schemas.openxmlformats.org/officeDocument/2006/relationships/slideLayout" Target="../slideLayouts/slideLayout16.xml"/><Relationship Id="rId5" Type="http://schemas.openxmlformats.org/officeDocument/2006/relationships/image" Target="../media/image55.svg"/><Relationship Id="rId4" Type="http://schemas.openxmlformats.org/officeDocument/2006/relationships/image" Target="../media/image54.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49.xml"/><Relationship Id="rId5" Type="http://schemas.openxmlformats.org/officeDocument/2006/relationships/image" Target="../media/image22.svg"/><Relationship Id="rId4" Type="http://schemas.openxmlformats.org/officeDocument/2006/relationships/image" Target="../media/image21.png"/></Relationships>
</file>

<file path=ppt/slides/_rels/slide20.xml.rels><?xml version="1.0" encoding="UTF-8" standalone="yes"?>
<Relationships xmlns="http://schemas.openxmlformats.org/package/2006/relationships"><Relationship Id="rId8" Type="http://schemas.openxmlformats.org/officeDocument/2006/relationships/image" Target="../media/image60.jpeg"/><Relationship Id="rId3" Type="http://schemas.microsoft.com/office/2018/10/relationships/comments" Target="../comments/modernComment_17E_18E3EBE9.xml"/><Relationship Id="rId7" Type="http://schemas.openxmlformats.org/officeDocument/2006/relationships/image" Target="../media/image59.jpeg"/><Relationship Id="rId2" Type="http://schemas.openxmlformats.org/officeDocument/2006/relationships/notesSlide" Target="../notesSlides/notesSlide17.xml"/><Relationship Id="rId1" Type="http://schemas.openxmlformats.org/officeDocument/2006/relationships/slideLayout" Target="../slideLayouts/slideLayout53.xml"/><Relationship Id="rId6" Type="http://schemas.openxmlformats.org/officeDocument/2006/relationships/image" Target="../media/image58.jpeg"/><Relationship Id="rId5" Type="http://schemas.openxmlformats.org/officeDocument/2006/relationships/image" Target="../media/image57.jpeg"/><Relationship Id="rId10" Type="http://schemas.openxmlformats.org/officeDocument/2006/relationships/image" Target="../media/image62.jpeg"/><Relationship Id="rId4" Type="http://schemas.openxmlformats.org/officeDocument/2006/relationships/image" Target="../media/image56.png"/><Relationship Id="rId9" Type="http://schemas.openxmlformats.org/officeDocument/2006/relationships/image" Target="../media/image61.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2.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49.xml"/><Relationship Id="rId5" Type="http://schemas.openxmlformats.org/officeDocument/2006/relationships/image" Target="../media/image64.svg"/><Relationship Id="rId4" Type="http://schemas.openxmlformats.org/officeDocument/2006/relationships/image" Target="../media/image63.png"/></Relationships>
</file>

<file path=ppt/slides/_rels/slide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16.xml"/><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29.svg"/></Relationships>
</file>

<file path=ppt/slides/_rels/slide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34.svg"/><Relationship Id="rId5" Type="http://schemas.openxmlformats.org/officeDocument/2006/relationships/image" Target="../media/image33.png"/><Relationship Id="rId10" Type="http://schemas.openxmlformats.org/officeDocument/2006/relationships/image" Target="../media/image38.svg"/><Relationship Id="rId4" Type="http://schemas.openxmlformats.org/officeDocument/2006/relationships/image" Target="../media/image32.svg"/><Relationship Id="rId9" Type="http://schemas.openxmlformats.org/officeDocument/2006/relationships/image" Target="../media/image37.png"/></Relationships>
</file>

<file path=ppt/slides/_rels/slide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6.xml"/></Relationships>
</file>

<file path=ppt/slides/_rels/slide9.xml.rels><?xml version="1.0" encoding="UTF-8" standalone="yes"?>
<Relationships xmlns="http://schemas.openxmlformats.org/package/2006/relationships"><Relationship Id="rId8" Type="http://schemas.openxmlformats.org/officeDocument/2006/relationships/image" Target="../media/image45.sv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43.svg"/><Relationship Id="rId5" Type="http://schemas.openxmlformats.org/officeDocument/2006/relationships/image" Target="../media/image42.png"/><Relationship Id="rId4" Type="http://schemas.openxmlformats.org/officeDocument/2006/relationships/image" Target="../media/image4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EDABDB7A-EC28-4739-83CD-BFBAD13D285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3306628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Benefits of Razor Pages</a:t>
            </a:r>
          </a:p>
        </p:txBody>
      </p:sp>
      <p:grpSp>
        <p:nvGrpSpPr>
          <p:cNvPr id="26" name="Group 25">
            <a:extLst>
              <a:ext uri="{FF2B5EF4-FFF2-40B4-BE49-F238E27FC236}">
                <a16:creationId xmlns:a16="http://schemas.microsoft.com/office/drawing/2014/main" id="{C8CE709A-6FE1-47B3-9BF6-DC153CA7D10D}"/>
              </a:ext>
            </a:extLst>
          </p:cNvPr>
          <p:cNvGrpSpPr/>
          <p:nvPr/>
        </p:nvGrpSpPr>
        <p:grpSpPr>
          <a:xfrm>
            <a:off x="588262" y="2135764"/>
            <a:ext cx="11010333" cy="830997"/>
            <a:chOff x="588262" y="2135764"/>
            <a:chExt cx="11010333" cy="830997"/>
          </a:xfrm>
        </p:grpSpPr>
        <p:sp>
          <p:nvSpPr>
            <p:cNvPr id="11" name="TextBox 10">
              <a:extLst>
                <a:ext uri="{FF2B5EF4-FFF2-40B4-BE49-F238E27FC236}">
                  <a16:creationId xmlns:a16="http://schemas.microsoft.com/office/drawing/2014/main" id="{4C1E1620-BB3F-4E35-8499-72389F5D322A}"/>
                </a:ext>
              </a:extLst>
            </p:cNvPr>
            <p:cNvSpPr txBox="1"/>
            <p:nvPr/>
          </p:nvSpPr>
          <p:spPr>
            <a:xfrm>
              <a:off x="1595057" y="2135764"/>
              <a:ext cx="10003538" cy="830997"/>
            </a:xfrm>
            <a:prstGeom prst="rect">
              <a:avLst/>
            </a:prstGeom>
            <a:noFill/>
          </p:spPr>
          <p:txBody>
            <a:bodyPr wrap="square">
              <a:spAutoFit/>
            </a:bodyPr>
            <a:lstStyle/>
            <a:p>
              <a:r>
                <a:rPr lang="en-US" sz="2400"/>
                <a:t>Makes it easy to get started building dynamic web apps with HTML, CSS, and C#.</a:t>
              </a:r>
            </a:p>
          </p:txBody>
        </p:sp>
        <p:pic>
          <p:nvPicPr>
            <p:cNvPr id="19" name="Graphic 18">
              <a:extLst>
                <a:ext uri="{FF2B5EF4-FFF2-40B4-BE49-F238E27FC236}">
                  <a16:creationId xmlns:a16="http://schemas.microsoft.com/office/drawing/2014/main" id="{DC594B5A-8FB2-4760-B4E8-0A381E5CF8C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8262" y="2197694"/>
              <a:ext cx="707137" cy="707137"/>
            </a:xfrm>
            <a:prstGeom prst="rect">
              <a:avLst/>
            </a:prstGeom>
          </p:spPr>
        </p:pic>
      </p:grpSp>
      <p:grpSp>
        <p:nvGrpSpPr>
          <p:cNvPr id="25" name="Group 24">
            <a:extLst>
              <a:ext uri="{FF2B5EF4-FFF2-40B4-BE49-F238E27FC236}">
                <a16:creationId xmlns:a16="http://schemas.microsoft.com/office/drawing/2014/main" id="{8DBCFCFE-9580-4889-BC4E-E0615B9254AD}"/>
              </a:ext>
            </a:extLst>
          </p:cNvPr>
          <p:cNvGrpSpPr/>
          <p:nvPr/>
        </p:nvGrpSpPr>
        <p:grpSpPr>
          <a:xfrm>
            <a:off x="588261" y="3435388"/>
            <a:ext cx="11018521" cy="830997"/>
            <a:chOff x="588261" y="3505200"/>
            <a:chExt cx="11018521" cy="830997"/>
          </a:xfrm>
        </p:grpSpPr>
        <p:sp>
          <p:nvSpPr>
            <p:cNvPr id="15" name="TextBox 14">
              <a:extLst>
                <a:ext uri="{FF2B5EF4-FFF2-40B4-BE49-F238E27FC236}">
                  <a16:creationId xmlns:a16="http://schemas.microsoft.com/office/drawing/2014/main" id="{2956BCE3-F355-4512-9105-E1523580DD17}"/>
                </a:ext>
              </a:extLst>
            </p:cNvPr>
            <p:cNvSpPr txBox="1"/>
            <p:nvPr/>
          </p:nvSpPr>
          <p:spPr>
            <a:xfrm>
              <a:off x="1595057" y="3505200"/>
              <a:ext cx="10011725" cy="830997"/>
            </a:xfrm>
            <a:prstGeom prst="rect">
              <a:avLst/>
            </a:prstGeom>
            <a:noFill/>
          </p:spPr>
          <p:txBody>
            <a:bodyPr wrap="square">
              <a:spAutoFit/>
            </a:bodyPr>
            <a:lstStyle/>
            <a:p>
              <a:r>
                <a:rPr lang="en-US" sz="2400"/>
                <a:t>Encourages organization of files by feature, which eases maintenance of your app.</a:t>
              </a:r>
            </a:p>
          </p:txBody>
        </p:sp>
        <p:pic>
          <p:nvPicPr>
            <p:cNvPr id="21" name="Graphic 20">
              <a:extLst>
                <a:ext uri="{FF2B5EF4-FFF2-40B4-BE49-F238E27FC236}">
                  <a16:creationId xmlns:a16="http://schemas.microsoft.com/office/drawing/2014/main" id="{D6759AD0-637A-49C4-A1DC-5CE7A305950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8261" y="3567130"/>
              <a:ext cx="707137" cy="707137"/>
            </a:xfrm>
            <a:prstGeom prst="rect">
              <a:avLst/>
            </a:prstGeom>
          </p:spPr>
        </p:pic>
      </p:grpSp>
      <p:grpSp>
        <p:nvGrpSpPr>
          <p:cNvPr id="24" name="Group 23">
            <a:extLst>
              <a:ext uri="{FF2B5EF4-FFF2-40B4-BE49-F238E27FC236}">
                <a16:creationId xmlns:a16="http://schemas.microsoft.com/office/drawing/2014/main" id="{2945A987-2093-404F-85D8-35ADD3A05B7E}"/>
              </a:ext>
            </a:extLst>
          </p:cNvPr>
          <p:cNvGrpSpPr/>
          <p:nvPr/>
        </p:nvGrpSpPr>
        <p:grpSpPr>
          <a:xfrm>
            <a:off x="609536" y="4751102"/>
            <a:ext cx="10997246" cy="707137"/>
            <a:chOff x="588260" y="4981608"/>
            <a:chExt cx="10997246" cy="707137"/>
          </a:xfrm>
        </p:grpSpPr>
        <p:sp>
          <p:nvSpPr>
            <p:cNvPr id="17" name="TextBox 16">
              <a:extLst>
                <a:ext uri="{FF2B5EF4-FFF2-40B4-BE49-F238E27FC236}">
                  <a16:creationId xmlns:a16="http://schemas.microsoft.com/office/drawing/2014/main" id="{8AAA7E76-FFEC-47C7-92FD-D15C9816EA96}"/>
                </a:ext>
              </a:extLst>
            </p:cNvPr>
            <p:cNvSpPr txBox="1"/>
            <p:nvPr/>
          </p:nvSpPr>
          <p:spPr>
            <a:xfrm>
              <a:off x="1595057" y="5104343"/>
              <a:ext cx="9990449" cy="461665"/>
            </a:xfrm>
            <a:prstGeom prst="rect">
              <a:avLst/>
            </a:prstGeom>
            <a:noFill/>
          </p:spPr>
          <p:txBody>
            <a:bodyPr wrap="square">
              <a:spAutoFit/>
            </a:bodyPr>
            <a:lstStyle/>
            <a:p>
              <a:pPr marL="15240">
                <a:spcBef>
                  <a:spcPct val="20000"/>
                </a:spcBef>
                <a:spcAft>
                  <a:spcPct val="20000"/>
                </a:spcAft>
              </a:pPr>
              <a:r>
                <a:rPr lang="en-US" sz="2400">
                  <a:solidFill>
                    <a:srgbClr val="000000"/>
                  </a:solidFill>
                </a:rPr>
                <a:t>HTML + server-side C# code by using Razor syntax.</a:t>
              </a:r>
            </a:p>
          </p:txBody>
        </p:sp>
        <p:pic>
          <p:nvPicPr>
            <p:cNvPr id="23" name="Graphic 22">
              <a:extLst>
                <a:ext uri="{FF2B5EF4-FFF2-40B4-BE49-F238E27FC236}">
                  <a16:creationId xmlns:a16="http://schemas.microsoft.com/office/drawing/2014/main" id="{4C3F2BF1-D855-4E40-A6DE-2DF4B6FF6C2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88260" y="4981608"/>
              <a:ext cx="707137" cy="707137"/>
            </a:xfrm>
            <a:prstGeom prst="rect">
              <a:avLst/>
            </a:prstGeom>
          </p:spPr>
        </p:pic>
      </p:grpSp>
    </p:spTree>
    <p:extLst>
      <p:ext uri="{BB962C8B-B14F-4D97-AF65-F5344CB8AC3E}">
        <p14:creationId xmlns:p14="http://schemas.microsoft.com/office/powerpoint/2010/main" val="3205511548"/>
      </p:ext>
    </p:extLst>
  </p:cSld>
  <p:clrMapOvr>
    <a:masterClrMapping/>
  </p:clrMapOvr>
  <p:transition/>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When to use Razor Pages</a:t>
            </a:r>
          </a:p>
        </p:txBody>
      </p:sp>
      <p:sp>
        <p:nvSpPr>
          <p:cNvPr id="8" name="Content Placeholder 7">
            <a:extLst>
              <a:ext uri="{FF2B5EF4-FFF2-40B4-BE49-F238E27FC236}">
                <a16:creationId xmlns:a16="http://schemas.microsoft.com/office/drawing/2014/main" id="{CE1EB5D8-846A-4B81-893E-A01D7FF816F0}"/>
              </a:ext>
            </a:extLst>
          </p:cNvPr>
          <p:cNvSpPr>
            <a:spLocks noGrp="1"/>
          </p:cNvSpPr>
          <p:nvPr>
            <p:ph sz="quarter" idx="10"/>
          </p:nvPr>
        </p:nvSpPr>
        <p:spPr/>
        <p:txBody>
          <a:bodyPr/>
          <a:lstStyle/>
          <a:p>
            <a:endParaRPr lang="en-US"/>
          </a:p>
        </p:txBody>
      </p:sp>
      <p:pic>
        <p:nvPicPr>
          <p:cNvPr id="12" name="Picture 11">
            <a:extLst>
              <a:ext uri="{FF2B5EF4-FFF2-40B4-BE49-F238E27FC236}">
                <a16:creationId xmlns:a16="http://schemas.microsoft.com/office/drawing/2014/main" id="{5431D4A6-19B1-4B39-92C3-62D5EE3E03C0}"/>
              </a:ext>
            </a:extLst>
          </p:cNvPr>
          <p:cNvPicPr>
            <a:picLocks noChangeAspect="1"/>
          </p:cNvPicPr>
          <p:nvPr/>
        </p:nvPicPr>
        <p:blipFill>
          <a:blip r:embed="rId4"/>
          <a:stretch>
            <a:fillRect/>
          </a:stretch>
        </p:blipFill>
        <p:spPr>
          <a:xfrm>
            <a:off x="450850" y="1435100"/>
            <a:ext cx="11436313" cy="3410148"/>
          </a:xfrm>
          <a:prstGeom prst="rect">
            <a:avLst/>
          </a:prstGeom>
        </p:spPr>
      </p:pic>
      <p:grpSp>
        <p:nvGrpSpPr>
          <p:cNvPr id="11" name="Group 10">
            <a:extLst>
              <a:ext uri="{FF2B5EF4-FFF2-40B4-BE49-F238E27FC236}">
                <a16:creationId xmlns:a16="http://schemas.microsoft.com/office/drawing/2014/main" id="{7FE1A470-EC92-462F-BDCA-AE4FA7CFE633}"/>
              </a:ext>
            </a:extLst>
          </p:cNvPr>
          <p:cNvGrpSpPr/>
          <p:nvPr/>
        </p:nvGrpSpPr>
        <p:grpSpPr>
          <a:xfrm>
            <a:off x="723900" y="4823219"/>
            <a:ext cx="10879138" cy="1371600"/>
            <a:chOff x="723900" y="4823219"/>
            <a:chExt cx="10879138" cy="1371600"/>
          </a:xfrm>
        </p:grpSpPr>
        <p:sp>
          <p:nvSpPr>
            <p:cNvPr id="3" name="Rectangle 2">
              <a:extLst>
                <a:ext uri="{FF2B5EF4-FFF2-40B4-BE49-F238E27FC236}">
                  <a16:creationId xmlns:a16="http://schemas.microsoft.com/office/drawing/2014/main" id="{0D4E2FCF-C710-4202-81B5-512308A82A5E}"/>
                </a:ext>
              </a:extLst>
            </p:cNvPr>
            <p:cNvSpPr/>
            <p:nvPr/>
          </p:nvSpPr>
          <p:spPr bwMode="auto">
            <a:xfrm>
              <a:off x="723900" y="4823219"/>
              <a:ext cx="3474720" cy="1371600"/>
            </a:xfrm>
            <a:prstGeom prst="rect">
              <a:avLst/>
            </a:prstGeom>
            <a:noFill/>
            <a:ln w="19050">
              <a:solidFill>
                <a:srgbClr val="DFDFD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6" name="Rectangle 5">
              <a:extLst>
                <a:ext uri="{FF2B5EF4-FFF2-40B4-BE49-F238E27FC236}">
                  <a16:creationId xmlns:a16="http://schemas.microsoft.com/office/drawing/2014/main" id="{D79A07B9-2E42-4BFB-92E7-5D4FEA1B4AA1}"/>
                </a:ext>
              </a:extLst>
            </p:cNvPr>
            <p:cNvSpPr/>
            <p:nvPr/>
          </p:nvSpPr>
          <p:spPr bwMode="auto">
            <a:xfrm>
              <a:off x="4426109" y="4823219"/>
              <a:ext cx="3474720" cy="1371600"/>
            </a:xfrm>
            <a:prstGeom prst="rect">
              <a:avLst/>
            </a:prstGeom>
            <a:noFill/>
            <a:ln w="19050">
              <a:solidFill>
                <a:srgbClr val="DFDFD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7" name="Rectangle 6">
              <a:extLst>
                <a:ext uri="{FF2B5EF4-FFF2-40B4-BE49-F238E27FC236}">
                  <a16:creationId xmlns:a16="http://schemas.microsoft.com/office/drawing/2014/main" id="{095E8C6B-D2A2-45C9-8613-60C17CAA445A}"/>
                </a:ext>
              </a:extLst>
            </p:cNvPr>
            <p:cNvSpPr/>
            <p:nvPr/>
          </p:nvSpPr>
          <p:spPr bwMode="auto">
            <a:xfrm>
              <a:off x="8128318" y="4823219"/>
              <a:ext cx="3474720" cy="1371600"/>
            </a:xfrm>
            <a:prstGeom prst="rect">
              <a:avLst/>
            </a:prstGeom>
            <a:noFill/>
            <a:ln w="19050">
              <a:solidFill>
                <a:srgbClr val="DFDFD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Box 3">
              <a:extLst>
                <a:ext uri="{FF2B5EF4-FFF2-40B4-BE49-F238E27FC236}">
                  <a16:creationId xmlns:a16="http://schemas.microsoft.com/office/drawing/2014/main" id="{8827A285-D4C3-45D6-BD2F-D49DF1339138}"/>
                </a:ext>
              </a:extLst>
            </p:cNvPr>
            <p:cNvSpPr txBox="1"/>
            <p:nvPr/>
          </p:nvSpPr>
          <p:spPr>
            <a:xfrm>
              <a:off x="2098981" y="4980086"/>
              <a:ext cx="724557" cy="307777"/>
            </a:xfrm>
            <a:prstGeom prst="rect">
              <a:avLst/>
            </a:prstGeom>
            <a:noFill/>
          </p:spPr>
          <p:txBody>
            <a:bodyPr wrap="none" lIns="0" tIns="0" rIns="0" bIns="0" rtlCol="0">
              <a:spAutoFit/>
            </a:bodyPr>
            <a:lstStyle/>
            <a:p>
              <a:pPr algn="l"/>
              <a:r>
                <a:rPr lang="en-US" sz="2000">
                  <a:solidFill>
                    <a:srgbClr val="5F34D4"/>
                  </a:solidFill>
                  <a:latin typeface="+mj-lt"/>
                </a:rPr>
                <a:t>Blazor</a:t>
              </a:r>
            </a:p>
          </p:txBody>
        </p:sp>
        <p:sp>
          <p:nvSpPr>
            <p:cNvPr id="9" name="TextBox 8">
              <a:extLst>
                <a:ext uri="{FF2B5EF4-FFF2-40B4-BE49-F238E27FC236}">
                  <a16:creationId xmlns:a16="http://schemas.microsoft.com/office/drawing/2014/main" id="{9F188DC1-B2E7-46DF-8CD0-F060100F63D2}"/>
                </a:ext>
              </a:extLst>
            </p:cNvPr>
            <p:cNvSpPr txBox="1"/>
            <p:nvPr/>
          </p:nvSpPr>
          <p:spPr>
            <a:xfrm>
              <a:off x="5885572" y="4980086"/>
              <a:ext cx="555793" cy="307777"/>
            </a:xfrm>
            <a:prstGeom prst="rect">
              <a:avLst/>
            </a:prstGeom>
            <a:noFill/>
          </p:spPr>
          <p:txBody>
            <a:bodyPr wrap="none" lIns="0" tIns="0" rIns="0" bIns="0" rtlCol="0">
              <a:spAutoFit/>
            </a:bodyPr>
            <a:lstStyle/>
            <a:p>
              <a:pPr algn="l"/>
              <a:r>
                <a:rPr lang="en-US" sz="2000">
                  <a:solidFill>
                    <a:srgbClr val="5F34D4"/>
                  </a:solidFill>
                  <a:latin typeface="+mj-lt"/>
                </a:rPr>
                <a:t>MVC</a:t>
              </a:r>
            </a:p>
          </p:txBody>
        </p:sp>
        <p:sp>
          <p:nvSpPr>
            <p:cNvPr id="10" name="TextBox 9">
              <a:extLst>
                <a:ext uri="{FF2B5EF4-FFF2-40B4-BE49-F238E27FC236}">
                  <a16:creationId xmlns:a16="http://schemas.microsoft.com/office/drawing/2014/main" id="{A2B7FDF3-361A-4024-9127-D920A1C7242E}"/>
                </a:ext>
              </a:extLst>
            </p:cNvPr>
            <p:cNvSpPr txBox="1"/>
            <p:nvPr/>
          </p:nvSpPr>
          <p:spPr>
            <a:xfrm>
              <a:off x="9227174" y="4984292"/>
              <a:ext cx="1411284" cy="307777"/>
            </a:xfrm>
            <a:prstGeom prst="rect">
              <a:avLst/>
            </a:prstGeom>
            <a:noFill/>
          </p:spPr>
          <p:txBody>
            <a:bodyPr wrap="none" lIns="0" tIns="0" rIns="0" bIns="0" rtlCol="0">
              <a:spAutoFit/>
            </a:bodyPr>
            <a:lstStyle>
              <a:defPPr>
                <a:defRPr lang="en-US"/>
              </a:defPPr>
              <a:lvl1pPr>
                <a:defRPr sz="2000">
                  <a:solidFill>
                    <a:srgbClr val="5F34D4"/>
                  </a:solidFill>
                  <a:latin typeface="+mj-lt"/>
                </a:defRPr>
              </a:lvl1pPr>
            </a:lstStyle>
            <a:p>
              <a:r>
                <a:rPr lang="en-US"/>
                <a:t>Razor Pages</a:t>
              </a:r>
            </a:p>
          </p:txBody>
        </p:sp>
        <p:sp>
          <p:nvSpPr>
            <p:cNvPr id="5" name="TextBox 4">
              <a:extLst>
                <a:ext uri="{FF2B5EF4-FFF2-40B4-BE49-F238E27FC236}">
                  <a16:creationId xmlns:a16="http://schemas.microsoft.com/office/drawing/2014/main" id="{5E1D462B-58AD-4CC7-A639-3DB63C8681AB}"/>
                </a:ext>
              </a:extLst>
            </p:cNvPr>
            <p:cNvSpPr txBox="1"/>
            <p:nvPr/>
          </p:nvSpPr>
          <p:spPr>
            <a:xfrm>
              <a:off x="1104573" y="5372009"/>
              <a:ext cx="2713372" cy="646331"/>
            </a:xfrm>
            <a:prstGeom prst="rect">
              <a:avLst/>
            </a:prstGeom>
            <a:noFill/>
          </p:spPr>
          <p:txBody>
            <a:bodyPr wrap="none" lIns="0" tIns="0" rIns="0" bIns="0" rtlCol="0">
              <a:spAutoFit/>
            </a:bodyPr>
            <a:lstStyle/>
            <a:p>
              <a:pPr algn="l"/>
              <a:r>
                <a:rPr lang="en-US" sz="1400">
                  <a:solidFill>
                    <a:srgbClr val="606E7C"/>
                  </a:solidFill>
                  <a:latin typeface="+mj-lt"/>
                </a:rPr>
                <a:t>Appropriate for client-heavy SPA</a:t>
              </a:r>
              <a:br>
                <a:rPr lang="en-US" sz="1400">
                  <a:solidFill>
                    <a:srgbClr val="606E7C"/>
                  </a:solidFill>
                  <a:latin typeface="+mj-lt"/>
                </a:rPr>
              </a:br>
              <a:r>
                <a:rPr lang="en-US" sz="1400">
                  <a:solidFill>
                    <a:srgbClr val="606E7C"/>
                  </a:solidFill>
                  <a:latin typeface="+mj-lt"/>
                </a:rPr>
                <a:t>(single page app) scenarios as</a:t>
              </a:r>
              <a:br>
                <a:rPr lang="en-US" sz="1400">
                  <a:solidFill>
                    <a:srgbClr val="606E7C"/>
                  </a:solidFill>
                  <a:latin typeface="+mj-lt"/>
                </a:rPr>
              </a:br>
              <a:r>
                <a:rPr lang="en-US" sz="1400">
                  <a:solidFill>
                    <a:srgbClr val="606E7C"/>
                  </a:solidFill>
                  <a:latin typeface="+mj-lt"/>
                </a:rPr>
                <a:t>React and Angular.</a:t>
              </a:r>
            </a:p>
          </p:txBody>
        </p:sp>
        <p:sp>
          <p:nvSpPr>
            <p:cNvPr id="13" name="TextBox 12">
              <a:extLst>
                <a:ext uri="{FF2B5EF4-FFF2-40B4-BE49-F238E27FC236}">
                  <a16:creationId xmlns:a16="http://schemas.microsoft.com/office/drawing/2014/main" id="{5BC74317-051B-4C3E-BE2C-D4B2EBEADA3E}"/>
                </a:ext>
              </a:extLst>
            </p:cNvPr>
            <p:cNvSpPr txBox="1"/>
            <p:nvPr/>
          </p:nvSpPr>
          <p:spPr>
            <a:xfrm>
              <a:off x="4670855" y="5372009"/>
              <a:ext cx="3026982" cy="646331"/>
            </a:xfrm>
            <a:prstGeom prst="rect">
              <a:avLst/>
            </a:prstGeom>
            <a:noFill/>
          </p:spPr>
          <p:txBody>
            <a:bodyPr wrap="none" lIns="0" tIns="0" rIns="0" bIns="0" rtlCol="0">
              <a:spAutoFit/>
            </a:bodyPr>
            <a:lstStyle/>
            <a:p>
              <a:pPr algn="l"/>
              <a:r>
                <a:rPr lang="en-US" sz="1400">
                  <a:solidFill>
                    <a:srgbClr val="606E7C"/>
                  </a:solidFill>
                  <a:latin typeface="+mj-lt"/>
                </a:rPr>
                <a:t>Server-side, organized by controllers.</a:t>
              </a:r>
            </a:p>
            <a:p>
              <a:pPr algn="l"/>
              <a:r>
                <a:rPr lang="en-US" sz="1400">
                  <a:solidFill>
                    <a:srgbClr val="606E7C"/>
                  </a:solidFill>
                  <a:latin typeface="+mj-lt"/>
                </a:rPr>
                <a:t>More structured scenarios, original</a:t>
              </a:r>
              <a:br>
                <a:rPr lang="en-US" sz="1400">
                  <a:solidFill>
                    <a:srgbClr val="606E7C"/>
                  </a:solidFill>
                  <a:latin typeface="+mj-lt"/>
                </a:rPr>
              </a:br>
              <a:r>
                <a:rPr lang="en-US" sz="1400">
                  <a:solidFill>
                    <a:srgbClr val="606E7C"/>
                  </a:solidFill>
                  <a:latin typeface="+mj-lt"/>
                </a:rPr>
                <a:t>basis of Razor Pages.</a:t>
              </a:r>
            </a:p>
          </p:txBody>
        </p:sp>
        <p:sp>
          <p:nvSpPr>
            <p:cNvPr id="14" name="TextBox 13">
              <a:extLst>
                <a:ext uri="{FF2B5EF4-FFF2-40B4-BE49-F238E27FC236}">
                  <a16:creationId xmlns:a16="http://schemas.microsoft.com/office/drawing/2014/main" id="{7D7D3A01-AD88-4BC5-9ABE-BDACE9129FA5}"/>
                </a:ext>
              </a:extLst>
            </p:cNvPr>
            <p:cNvSpPr txBox="1"/>
            <p:nvPr/>
          </p:nvSpPr>
          <p:spPr>
            <a:xfrm>
              <a:off x="8352187" y="5372008"/>
              <a:ext cx="2817438" cy="646331"/>
            </a:xfrm>
            <a:prstGeom prst="rect">
              <a:avLst/>
            </a:prstGeom>
            <a:noFill/>
          </p:spPr>
          <p:txBody>
            <a:bodyPr wrap="none" lIns="0" tIns="0" rIns="0" bIns="0" rtlCol="0">
              <a:spAutoFit/>
            </a:bodyPr>
            <a:lstStyle/>
            <a:p>
              <a:pPr algn="l"/>
              <a:r>
                <a:rPr lang="en-US" sz="1400">
                  <a:solidFill>
                    <a:srgbClr val="606E7C"/>
                  </a:solidFill>
                  <a:latin typeface="+mj-lt"/>
                </a:rPr>
                <a:t>Server-side applications that are</a:t>
              </a:r>
              <a:br>
                <a:rPr lang="en-US" sz="1400">
                  <a:solidFill>
                    <a:srgbClr val="606E7C"/>
                  </a:solidFill>
                  <a:latin typeface="+mj-lt"/>
                </a:rPr>
              </a:br>
              <a:r>
                <a:rPr lang="en-US" sz="1400">
                  <a:solidFill>
                    <a:srgbClr val="606E7C"/>
                  </a:solidFill>
                  <a:latin typeface="+mj-lt"/>
                </a:rPr>
                <a:t>organized by feature. Easy to start,</a:t>
              </a:r>
              <a:br>
                <a:rPr lang="en-US" sz="1400">
                  <a:solidFill>
                    <a:srgbClr val="606E7C"/>
                  </a:solidFill>
                  <a:latin typeface="+mj-lt"/>
                </a:rPr>
              </a:br>
              <a:r>
                <a:rPr lang="en-US" sz="1400">
                  <a:solidFill>
                    <a:srgbClr val="606E7C"/>
                  </a:solidFill>
                  <a:latin typeface="+mj-lt"/>
                </a:rPr>
                <a:t>scales to large applications.</a:t>
              </a: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.NET Website</a:t>
            </a:r>
          </a:p>
        </p:txBody>
      </p:sp>
      <p:pic>
        <p:nvPicPr>
          <p:cNvPr id="16" name="Picture 15" descr="Graphical user interface, website&#10;&#10;Description automatically generated">
            <a:extLst>
              <a:ext uri="{FF2B5EF4-FFF2-40B4-BE49-F238E27FC236}">
                <a16:creationId xmlns:a16="http://schemas.microsoft.com/office/drawing/2014/main" id="{27B938F0-8602-420E-A1BE-B0FB9CE5A8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9806"/>
            <a:ext cx="12192000" cy="6778388"/>
          </a:xfrm>
          <a:prstGeom prst="rect">
            <a:avLst/>
          </a:prstGeom>
        </p:spPr>
      </p:pic>
    </p:spTree>
    <p:extLst>
      <p:ext uri="{BB962C8B-B14F-4D97-AF65-F5344CB8AC3E}">
        <p14:creationId xmlns:p14="http://schemas.microsoft.com/office/powerpoint/2010/main" val="1040585401"/>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33400" y="2198854"/>
            <a:ext cx="4495800" cy="1107996"/>
          </a:xfrm>
        </p:spPr>
        <p:txBody>
          <a:bodyPr/>
          <a:lstStyle>
            <a:lvl1pPr>
              <a:defRPr>
                <a:solidFill>
                  <a:schemeClr val="tx1"/>
                </a:solidFill>
              </a:defRPr>
            </a:lvl1pPr>
          </a:lstStyle>
          <a:p>
            <a:r>
              <a:rPr lang="en-US">
                <a:solidFill>
                  <a:schemeClr val="bg1"/>
                </a:solidFill>
              </a:rPr>
              <a:t>Create new ASP.NET Core app</a:t>
            </a:r>
          </a:p>
        </p:txBody>
      </p:sp>
      <p:sp>
        <p:nvSpPr>
          <p:cNvPr id="3" name="Subtitle"/>
          <p:cNvSpPr>
            <a:spLocks noGrp="1"/>
          </p:cNvSpPr>
          <p:nvPr>
            <p:ph type="body" sz="quarter" idx="10"/>
          </p:nvPr>
        </p:nvSpPr>
        <p:spPr>
          <a:xfrm>
            <a:off x="533400" y="3551151"/>
            <a:ext cx="4495800" cy="1292662"/>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a:solidFill>
                  <a:schemeClr val="bg1"/>
                </a:solidFill>
              </a:rPr>
              <a:t>Imagine you're an employee of a pizza company named Contoso Pizza.</a:t>
            </a:r>
          </a:p>
        </p:txBody>
      </p:sp>
      <p:grpSp>
        <p:nvGrpSpPr>
          <p:cNvPr id="47" name="Group 46">
            <a:extLst>
              <a:ext uri="{FF2B5EF4-FFF2-40B4-BE49-F238E27FC236}">
                <a16:creationId xmlns:a16="http://schemas.microsoft.com/office/drawing/2014/main" id="{4867E673-F8C2-4AD7-8DE1-7BFA9BA7E2B6}"/>
              </a:ext>
            </a:extLst>
          </p:cNvPr>
          <p:cNvGrpSpPr/>
          <p:nvPr/>
        </p:nvGrpSpPr>
        <p:grpSpPr>
          <a:xfrm>
            <a:off x="5543203" y="1912864"/>
            <a:ext cx="6629401" cy="3276574"/>
            <a:chOff x="5486399" y="1223691"/>
            <a:chExt cx="6629401" cy="3276574"/>
          </a:xfrm>
        </p:grpSpPr>
        <p:grpSp>
          <p:nvGrpSpPr>
            <p:cNvPr id="40" name="Group 39">
              <a:extLst>
                <a:ext uri="{FF2B5EF4-FFF2-40B4-BE49-F238E27FC236}">
                  <a16:creationId xmlns:a16="http://schemas.microsoft.com/office/drawing/2014/main" id="{5CEDC92D-7038-401B-A4DB-782BB7F81BB4}"/>
                </a:ext>
              </a:extLst>
            </p:cNvPr>
            <p:cNvGrpSpPr/>
            <p:nvPr/>
          </p:nvGrpSpPr>
          <p:grpSpPr>
            <a:xfrm>
              <a:off x="5486400" y="2161994"/>
              <a:ext cx="6629400" cy="512559"/>
              <a:chOff x="5486400" y="2158746"/>
              <a:chExt cx="6629400" cy="512559"/>
            </a:xfrm>
          </p:grpSpPr>
          <p:grpSp>
            <p:nvGrpSpPr>
              <p:cNvPr id="17" name="Group 16">
                <a:extLst>
                  <a:ext uri="{FF2B5EF4-FFF2-40B4-BE49-F238E27FC236}">
                    <a16:creationId xmlns:a16="http://schemas.microsoft.com/office/drawing/2014/main" id="{E51259BA-FECB-4657-A51D-B7859EE8B77D}"/>
                  </a:ext>
                </a:extLst>
              </p:cNvPr>
              <p:cNvGrpSpPr/>
              <p:nvPr/>
            </p:nvGrpSpPr>
            <p:grpSpPr>
              <a:xfrm>
                <a:off x="5486400" y="2230962"/>
                <a:ext cx="440343" cy="440343"/>
                <a:chOff x="593628" y="2298215"/>
                <a:chExt cx="440343" cy="440343"/>
              </a:xfrm>
            </p:grpSpPr>
            <p:sp>
              <p:nvSpPr>
                <p:cNvPr id="14" name="Oval 13">
                  <a:extLst>
                    <a:ext uri="{FF2B5EF4-FFF2-40B4-BE49-F238E27FC236}">
                      <a16:creationId xmlns:a16="http://schemas.microsoft.com/office/drawing/2014/main" id="{7421D94E-5987-4AFD-95D1-0AA57F40BC73}"/>
                    </a:ext>
                  </a:extLst>
                </p:cNvPr>
                <p:cNvSpPr/>
                <p:nvPr/>
              </p:nvSpPr>
              <p:spPr bwMode="auto">
                <a:xfrm>
                  <a:off x="593628" y="229821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6" name="Graphic 15" descr="Checkmark with solid fill">
                  <a:extLst>
                    <a:ext uri="{FF2B5EF4-FFF2-40B4-BE49-F238E27FC236}">
                      <a16:creationId xmlns:a16="http://schemas.microsoft.com/office/drawing/2014/main" id="{11394ACB-BF70-4C42-8CF3-CC1AAE69DAB5}"/>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747" y="2390334"/>
                  <a:ext cx="256105" cy="256105"/>
                </a:xfrm>
                <a:prstGeom prst="rect">
                  <a:avLst/>
                </a:prstGeom>
              </p:spPr>
            </p:pic>
          </p:grpSp>
          <p:sp>
            <p:nvSpPr>
              <p:cNvPr id="25" name="TextBox 24">
                <a:extLst>
                  <a:ext uri="{FF2B5EF4-FFF2-40B4-BE49-F238E27FC236}">
                    <a16:creationId xmlns:a16="http://schemas.microsoft.com/office/drawing/2014/main" id="{C0A94A3C-D598-44A1-8153-452367C85B5F}"/>
                  </a:ext>
                </a:extLst>
              </p:cNvPr>
              <p:cNvSpPr txBox="1"/>
              <p:nvPr/>
            </p:nvSpPr>
            <p:spPr>
              <a:xfrm>
                <a:off x="6054436" y="2158746"/>
                <a:ext cx="6061364" cy="461665"/>
              </a:xfrm>
              <a:prstGeom prst="rect">
                <a:avLst/>
              </a:prstGeom>
              <a:noFill/>
            </p:spPr>
            <p:txBody>
              <a:bodyPr wrap="square">
                <a:spAutoFit/>
              </a:bodyPr>
              <a:lstStyle/>
              <a:p>
                <a:r>
                  <a:rPr lang="en-US" sz="2400"/>
                  <a:t>Run and explore the Razor Pages project</a:t>
                </a:r>
              </a:p>
            </p:txBody>
          </p:sp>
        </p:grpSp>
        <p:grpSp>
          <p:nvGrpSpPr>
            <p:cNvPr id="39" name="Group 38">
              <a:extLst>
                <a:ext uri="{FF2B5EF4-FFF2-40B4-BE49-F238E27FC236}">
                  <a16:creationId xmlns:a16="http://schemas.microsoft.com/office/drawing/2014/main" id="{AB3680CA-34CC-4AC3-99B0-6D81681EC993}"/>
                </a:ext>
              </a:extLst>
            </p:cNvPr>
            <p:cNvGrpSpPr/>
            <p:nvPr/>
          </p:nvGrpSpPr>
          <p:grpSpPr>
            <a:xfrm>
              <a:off x="5486399" y="1223691"/>
              <a:ext cx="4301837" cy="461665"/>
              <a:chOff x="5486399" y="1223691"/>
              <a:chExt cx="4301837" cy="461665"/>
            </a:xfrm>
          </p:grpSpPr>
          <p:sp>
            <p:nvSpPr>
              <p:cNvPr id="21" name="TextBox 20">
                <a:extLst>
                  <a:ext uri="{FF2B5EF4-FFF2-40B4-BE49-F238E27FC236}">
                    <a16:creationId xmlns:a16="http://schemas.microsoft.com/office/drawing/2014/main" id="{D8A8B425-4D62-4FBD-AE63-B96450EF2956}"/>
                  </a:ext>
                </a:extLst>
              </p:cNvPr>
              <p:cNvSpPr txBox="1"/>
              <p:nvPr/>
            </p:nvSpPr>
            <p:spPr>
              <a:xfrm>
                <a:off x="6054436" y="1223691"/>
                <a:ext cx="3733800" cy="461665"/>
              </a:xfrm>
              <a:prstGeom prst="rect">
                <a:avLst/>
              </a:prstGeom>
              <a:noFill/>
            </p:spPr>
            <p:txBody>
              <a:bodyPr wrap="square">
                <a:spAutoFit/>
              </a:bodyPr>
              <a:lstStyle/>
              <a:p>
                <a:r>
                  <a:rPr lang="en-US" sz="2400"/>
                  <a:t>Create a web app project</a:t>
                </a:r>
              </a:p>
            </p:txBody>
          </p:sp>
          <p:grpSp>
            <p:nvGrpSpPr>
              <p:cNvPr id="30" name="Group 29">
                <a:extLst>
                  <a:ext uri="{FF2B5EF4-FFF2-40B4-BE49-F238E27FC236}">
                    <a16:creationId xmlns:a16="http://schemas.microsoft.com/office/drawing/2014/main" id="{3E753B6C-1657-4401-B35F-DBCE1BB82137}"/>
                  </a:ext>
                </a:extLst>
              </p:cNvPr>
              <p:cNvGrpSpPr/>
              <p:nvPr/>
            </p:nvGrpSpPr>
            <p:grpSpPr>
              <a:xfrm>
                <a:off x="5486399" y="1234352"/>
                <a:ext cx="440343" cy="440343"/>
                <a:chOff x="593628" y="2298215"/>
                <a:chExt cx="440343" cy="440343"/>
              </a:xfrm>
            </p:grpSpPr>
            <p:sp>
              <p:nvSpPr>
                <p:cNvPr id="31" name="Oval 30">
                  <a:extLst>
                    <a:ext uri="{FF2B5EF4-FFF2-40B4-BE49-F238E27FC236}">
                      <a16:creationId xmlns:a16="http://schemas.microsoft.com/office/drawing/2014/main" id="{9FB3DBBB-8035-4847-B86F-86EC239506CE}"/>
                    </a:ext>
                  </a:extLst>
                </p:cNvPr>
                <p:cNvSpPr/>
                <p:nvPr/>
              </p:nvSpPr>
              <p:spPr bwMode="auto">
                <a:xfrm>
                  <a:off x="593628" y="229821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32" name="Graphic 31" descr="Checkmark with solid fill">
                  <a:extLst>
                    <a:ext uri="{FF2B5EF4-FFF2-40B4-BE49-F238E27FC236}">
                      <a16:creationId xmlns:a16="http://schemas.microsoft.com/office/drawing/2014/main" id="{12E86A24-87D3-4A5D-A958-77EB31FF416A}"/>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747" y="2390334"/>
                  <a:ext cx="256105" cy="256105"/>
                </a:xfrm>
                <a:prstGeom prst="rect">
                  <a:avLst/>
                </a:prstGeom>
              </p:spPr>
            </p:pic>
          </p:grpSp>
        </p:grpSp>
        <p:grpSp>
          <p:nvGrpSpPr>
            <p:cNvPr id="41" name="Group 40">
              <a:extLst>
                <a:ext uri="{FF2B5EF4-FFF2-40B4-BE49-F238E27FC236}">
                  <a16:creationId xmlns:a16="http://schemas.microsoft.com/office/drawing/2014/main" id="{54EA6457-619D-49D4-AF9B-2ABC2D84B90A}"/>
                </a:ext>
              </a:extLst>
            </p:cNvPr>
            <p:cNvGrpSpPr/>
            <p:nvPr/>
          </p:nvGrpSpPr>
          <p:grpSpPr>
            <a:xfrm>
              <a:off x="5486399" y="3100297"/>
              <a:ext cx="4645430" cy="490990"/>
              <a:chOff x="5486399" y="3087982"/>
              <a:chExt cx="4645430" cy="490990"/>
            </a:xfrm>
          </p:grpSpPr>
          <p:sp>
            <p:nvSpPr>
              <p:cNvPr id="29" name="TextBox 28">
                <a:extLst>
                  <a:ext uri="{FF2B5EF4-FFF2-40B4-BE49-F238E27FC236}">
                    <a16:creationId xmlns:a16="http://schemas.microsoft.com/office/drawing/2014/main" id="{C120E1A0-2844-474B-B4BB-DCD07C417992}"/>
                  </a:ext>
                </a:extLst>
              </p:cNvPr>
              <p:cNvSpPr txBox="1"/>
              <p:nvPr/>
            </p:nvSpPr>
            <p:spPr>
              <a:xfrm>
                <a:off x="6054436" y="3087982"/>
                <a:ext cx="4077393" cy="461665"/>
              </a:xfrm>
              <a:prstGeom prst="rect">
                <a:avLst/>
              </a:prstGeom>
              <a:noFill/>
            </p:spPr>
            <p:txBody>
              <a:bodyPr wrap="square">
                <a:spAutoFit/>
              </a:bodyPr>
              <a:lstStyle/>
              <a:p>
                <a:r>
                  <a:rPr lang="en-US" sz="2400"/>
                  <a:t>Compile and run the project</a:t>
                </a:r>
              </a:p>
            </p:txBody>
          </p:sp>
          <p:grpSp>
            <p:nvGrpSpPr>
              <p:cNvPr id="33" name="Group 32">
                <a:extLst>
                  <a:ext uri="{FF2B5EF4-FFF2-40B4-BE49-F238E27FC236}">
                    <a16:creationId xmlns:a16="http://schemas.microsoft.com/office/drawing/2014/main" id="{5F203FC8-3C01-4DED-B467-40360F528328}"/>
                  </a:ext>
                </a:extLst>
              </p:cNvPr>
              <p:cNvGrpSpPr/>
              <p:nvPr/>
            </p:nvGrpSpPr>
            <p:grpSpPr>
              <a:xfrm>
                <a:off x="5486399" y="3138629"/>
                <a:ext cx="440343" cy="440343"/>
                <a:chOff x="593628" y="2215091"/>
                <a:chExt cx="440343" cy="440343"/>
              </a:xfrm>
            </p:grpSpPr>
            <p:sp>
              <p:nvSpPr>
                <p:cNvPr id="34" name="Oval 33">
                  <a:extLst>
                    <a:ext uri="{FF2B5EF4-FFF2-40B4-BE49-F238E27FC236}">
                      <a16:creationId xmlns:a16="http://schemas.microsoft.com/office/drawing/2014/main" id="{0D814161-A888-4915-B5A2-C4E56DA8DE56}"/>
                    </a:ext>
                  </a:extLst>
                </p:cNvPr>
                <p:cNvSpPr/>
                <p:nvPr/>
              </p:nvSpPr>
              <p:spPr bwMode="auto">
                <a:xfrm>
                  <a:off x="593628" y="2215091"/>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35" name="Graphic 34" descr="Checkmark with solid fill">
                  <a:extLst>
                    <a:ext uri="{FF2B5EF4-FFF2-40B4-BE49-F238E27FC236}">
                      <a16:creationId xmlns:a16="http://schemas.microsoft.com/office/drawing/2014/main" id="{9F72C627-6BF5-40F3-9502-E1F42F30B49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747" y="2325682"/>
                  <a:ext cx="256105" cy="256105"/>
                </a:xfrm>
                <a:prstGeom prst="rect">
                  <a:avLst/>
                </a:prstGeom>
              </p:spPr>
            </p:pic>
          </p:grpSp>
        </p:grpSp>
        <p:grpSp>
          <p:nvGrpSpPr>
            <p:cNvPr id="46" name="Group 45">
              <a:extLst>
                <a:ext uri="{FF2B5EF4-FFF2-40B4-BE49-F238E27FC236}">
                  <a16:creationId xmlns:a16="http://schemas.microsoft.com/office/drawing/2014/main" id="{353DFB83-F703-4F28-AC73-91F743D9975B}"/>
                </a:ext>
              </a:extLst>
            </p:cNvPr>
            <p:cNvGrpSpPr/>
            <p:nvPr/>
          </p:nvGrpSpPr>
          <p:grpSpPr>
            <a:xfrm>
              <a:off x="5486399" y="4038600"/>
              <a:ext cx="2590801" cy="461665"/>
              <a:chOff x="5486399" y="4038600"/>
              <a:chExt cx="2590801" cy="461665"/>
            </a:xfrm>
          </p:grpSpPr>
          <p:sp>
            <p:nvSpPr>
              <p:cNvPr id="8" name="TextBox 7">
                <a:extLst>
                  <a:ext uri="{FF2B5EF4-FFF2-40B4-BE49-F238E27FC236}">
                    <a16:creationId xmlns:a16="http://schemas.microsoft.com/office/drawing/2014/main" id="{434BB948-379E-4852-8D36-9D779D614CC3}"/>
                  </a:ext>
                </a:extLst>
              </p:cNvPr>
              <p:cNvSpPr txBox="1"/>
              <p:nvPr/>
            </p:nvSpPr>
            <p:spPr>
              <a:xfrm>
                <a:off x="6054436" y="4038600"/>
                <a:ext cx="2022764" cy="461665"/>
              </a:xfrm>
              <a:prstGeom prst="rect">
                <a:avLst/>
              </a:prstGeom>
              <a:noFill/>
            </p:spPr>
            <p:txBody>
              <a:bodyPr wrap="square">
                <a:spAutoFit/>
              </a:bodyPr>
              <a:lstStyle/>
              <a:p>
                <a:r>
                  <a:rPr lang="en-US" sz="2400"/>
                  <a:t>Tour the app</a:t>
                </a:r>
              </a:p>
            </p:txBody>
          </p:sp>
          <p:grpSp>
            <p:nvGrpSpPr>
              <p:cNvPr id="36" name="Group 35">
                <a:extLst>
                  <a:ext uri="{FF2B5EF4-FFF2-40B4-BE49-F238E27FC236}">
                    <a16:creationId xmlns:a16="http://schemas.microsoft.com/office/drawing/2014/main" id="{E5BC2946-8E9C-455D-AE29-D3B53EDF3B84}"/>
                  </a:ext>
                </a:extLst>
              </p:cNvPr>
              <p:cNvGrpSpPr/>
              <p:nvPr/>
            </p:nvGrpSpPr>
            <p:grpSpPr>
              <a:xfrm>
                <a:off x="5486399" y="4049261"/>
                <a:ext cx="440343" cy="440343"/>
                <a:chOff x="593628" y="2298215"/>
                <a:chExt cx="440343" cy="440343"/>
              </a:xfrm>
            </p:grpSpPr>
            <p:sp>
              <p:nvSpPr>
                <p:cNvPr id="37" name="Oval 36">
                  <a:extLst>
                    <a:ext uri="{FF2B5EF4-FFF2-40B4-BE49-F238E27FC236}">
                      <a16:creationId xmlns:a16="http://schemas.microsoft.com/office/drawing/2014/main" id="{0CD1BF22-0CCC-444A-B27E-75D862A27863}"/>
                    </a:ext>
                  </a:extLst>
                </p:cNvPr>
                <p:cNvSpPr/>
                <p:nvPr/>
              </p:nvSpPr>
              <p:spPr bwMode="auto">
                <a:xfrm>
                  <a:off x="593628" y="229821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38" name="Graphic 37" descr="Checkmark with solid fill">
                  <a:extLst>
                    <a:ext uri="{FF2B5EF4-FFF2-40B4-BE49-F238E27FC236}">
                      <a16:creationId xmlns:a16="http://schemas.microsoft.com/office/drawing/2014/main" id="{7A4E1DC3-14DD-4DDB-BF9F-630DE482C17A}"/>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747" y="2390334"/>
                  <a:ext cx="256105" cy="256105"/>
                </a:xfrm>
                <a:prstGeom prst="rect">
                  <a:avLst/>
                </a:prstGeom>
              </p:spPr>
            </p:pic>
          </p:grpSp>
        </p:gr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33400" y="2198854"/>
            <a:ext cx="4495800" cy="1107996"/>
          </a:xfrm>
        </p:spPr>
        <p:txBody>
          <a:bodyPr/>
          <a:lstStyle>
            <a:lvl1pPr>
              <a:defRPr>
                <a:solidFill>
                  <a:schemeClr val="tx1"/>
                </a:solidFill>
              </a:defRPr>
            </a:lvl1pPr>
          </a:lstStyle>
          <a:p>
            <a:r>
              <a:rPr lang="en-US">
                <a:solidFill>
                  <a:schemeClr val="bg1"/>
                </a:solidFill>
              </a:rPr>
              <a:t>Add a Pizza list page with a form</a:t>
            </a:r>
          </a:p>
        </p:txBody>
      </p:sp>
      <p:sp>
        <p:nvSpPr>
          <p:cNvPr id="3" name="Subtitle"/>
          <p:cNvSpPr>
            <a:spLocks noGrp="1"/>
          </p:cNvSpPr>
          <p:nvPr>
            <p:ph type="body" sz="quarter" idx="10"/>
          </p:nvPr>
        </p:nvSpPr>
        <p:spPr>
          <a:xfrm>
            <a:off x="533400" y="3581400"/>
            <a:ext cx="4495800" cy="2154436"/>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a:solidFill>
                  <a:schemeClr val="bg1"/>
                </a:solidFill>
              </a:rPr>
              <a:t>In this unit, you'll create a form in the </a:t>
            </a:r>
            <a:r>
              <a:rPr i="1" err="1">
                <a:solidFill>
                  <a:schemeClr val="bg1"/>
                </a:solidFill>
              </a:rPr>
              <a:t>RazorPagesPizza</a:t>
            </a:r>
            <a:r>
              <a:rPr>
                <a:solidFill>
                  <a:schemeClr val="bg1"/>
                </a:solidFill>
              </a:rPr>
              <a:t> project using Razor Pages to separate the logic of the page from its presentation.</a:t>
            </a:r>
          </a:p>
        </p:txBody>
      </p:sp>
      <p:grpSp>
        <p:nvGrpSpPr>
          <p:cNvPr id="4" name="Group 3">
            <a:extLst>
              <a:ext uri="{FF2B5EF4-FFF2-40B4-BE49-F238E27FC236}">
                <a16:creationId xmlns:a16="http://schemas.microsoft.com/office/drawing/2014/main" id="{A4281486-6520-4E2C-999F-A7009794597D}"/>
              </a:ext>
            </a:extLst>
          </p:cNvPr>
          <p:cNvGrpSpPr/>
          <p:nvPr/>
        </p:nvGrpSpPr>
        <p:grpSpPr>
          <a:xfrm>
            <a:off x="5619741" y="2070539"/>
            <a:ext cx="6248409" cy="2239524"/>
            <a:chOff x="5638791" y="156014"/>
            <a:chExt cx="6248409" cy="2239524"/>
          </a:xfrm>
        </p:grpSpPr>
        <p:sp>
          <p:nvSpPr>
            <p:cNvPr id="8" name="TextBox 7">
              <a:extLst>
                <a:ext uri="{FF2B5EF4-FFF2-40B4-BE49-F238E27FC236}">
                  <a16:creationId xmlns:a16="http://schemas.microsoft.com/office/drawing/2014/main" id="{9874F320-3E22-4AE3-B568-D7F265A87B82}"/>
                </a:ext>
              </a:extLst>
            </p:cNvPr>
            <p:cNvSpPr txBox="1"/>
            <p:nvPr/>
          </p:nvSpPr>
          <p:spPr>
            <a:xfrm>
              <a:off x="6019800" y="156014"/>
              <a:ext cx="5867400" cy="2239524"/>
            </a:xfrm>
            <a:prstGeom prst="rect">
              <a:avLst/>
            </a:prstGeom>
            <a:noFill/>
          </p:spPr>
          <p:txBody>
            <a:bodyPr wrap="square">
              <a:spAutoFit/>
            </a:bodyPr>
            <a:lstStyle/>
            <a:p>
              <a:pPr>
                <a:lnSpc>
                  <a:spcPct val="150000"/>
                </a:lnSpc>
              </a:pPr>
              <a:r>
                <a:rPr lang="en-US" sz="2400"/>
                <a:t>Create a page</a:t>
              </a:r>
            </a:p>
            <a:p>
              <a:pPr>
                <a:lnSpc>
                  <a:spcPct val="150000"/>
                </a:lnSpc>
              </a:pPr>
              <a:r>
                <a:rPr lang="en-US" sz="2400"/>
                <a:t>Add Pizza and </a:t>
              </a:r>
              <a:r>
                <a:rPr lang="en-US" sz="2400" err="1"/>
                <a:t>PizzaService</a:t>
              </a:r>
              <a:r>
                <a:rPr lang="en-US" sz="2400"/>
                <a:t> classes</a:t>
              </a:r>
            </a:p>
            <a:p>
              <a:pPr>
                <a:lnSpc>
                  <a:spcPct val="150000"/>
                </a:lnSpc>
              </a:pPr>
              <a:r>
                <a:rPr lang="en-US" sz="2400"/>
                <a:t>Add form markup to the Pizza Razor page</a:t>
              </a:r>
            </a:p>
            <a:p>
              <a:pPr>
                <a:lnSpc>
                  <a:spcPct val="150000"/>
                </a:lnSpc>
              </a:pPr>
              <a:r>
                <a:rPr lang="en-US" sz="2400"/>
                <a:t>Review Razor Tag Helpers</a:t>
              </a:r>
            </a:p>
          </p:txBody>
        </p:sp>
        <p:grpSp>
          <p:nvGrpSpPr>
            <p:cNvPr id="15" name="Group 14">
              <a:extLst>
                <a:ext uri="{FF2B5EF4-FFF2-40B4-BE49-F238E27FC236}">
                  <a16:creationId xmlns:a16="http://schemas.microsoft.com/office/drawing/2014/main" id="{629B39DC-0A0E-4CE5-96EB-9752662DD285}"/>
                </a:ext>
              </a:extLst>
            </p:cNvPr>
            <p:cNvGrpSpPr/>
            <p:nvPr/>
          </p:nvGrpSpPr>
          <p:grpSpPr>
            <a:xfrm>
              <a:off x="5638800" y="381000"/>
              <a:ext cx="275329" cy="275329"/>
              <a:chOff x="5543203" y="1923525"/>
              <a:chExt cx="440343" cy="440343"/>
            </a:xfrm>
          </p:grpSpPr>
          <p:sp>
            <p:nvSpPr>
              <p:cNvPr id="12" name="Oval 11">
                <a:extLst>
                  <a:ext uri="{FF2B5EF4-FFF2-40B4-BE49-F238E27FC236}">
                    <a16:creationId xmlns:a16="http://schemas.microsoft.com/office/drawing/2014/main" id="{C10C9620-DBA3-44BD-B849-8876DCF75967}"/>
                  </a:ext>
                </a:extLst>
              </p:cNvPr>
              <p:cNvSpPr/>
              <p:nvPr/>
            </p:nvSpPr>
            <p:spPr bwMode="auto">
              <a:xfrm>
                <a:off x="5543203" y="192352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4" name="Graphic 13" descr="Checkmark with solid fill">
                <a:extLst>
                  <a:ext uri="{FF2B5EF4-FFF2-40B4-BE49-F238E27FC236}">
                    <a16:creationId xmlns:a16="http://schemas.microsoft.com/office/drawing/2014/main" id="{DB279573-768F-4DE3-A6A8-96A8F52EBD16}"/>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5322" y="2015644"/>
                <a:ext cx="256105" cy="256105"/>
              </a:xfrm>
              <a:prstGeom prst="rect">
                <a:avLst/>
              </a:prstGeom>
            </p:spPr>
          </p:pic>
        </p:grpSp>
        <p:grpSp>
          <p:nvGrpSpPr>
            <p:cNvPr id="40" name="Group 39">
              <a:extLst>
                <a:ext uri="{FF2B5EF4-FFF2-40B4-BE49-F238E27FC236}">
                  <a16:creationId xmlns:a16="http://schemas.microsoft.com/office/drawing/2014/main" id="{721D8135-8BC9-4A9A-90D6-EF573AADCDFB}"/>
                </a:ext>
              </a:extLst>
            </p:cNvPr>
            <p:cNvGrpSpPr/>
            <p:nvPr/>
          </p:nvGrpSpPr>
          <p:grpSpPr>
            <a:xfrm>
              <a:off x="5638793" y="1990814"/>
              <a:ext cx="275329" cy="275329"/>
              <a:chOff x="5543203" y="1923525"/>
              <a:chExt cx="440343" cy="440343"/>
            </a:xfrm>
          </p:grpSpPr>
          <p:sp>
            <p:nvSpPr>
              <p:cNvPr id="41" name="Oval 40">
                <a:extLst>
                  <a:ext uri="{FF2B5EF4-FFF2-40B4-BE49-F238E27FC236}">
                    <a16:creationId xmlns:a16="http://schemas.microsoft.com/office/drawing/2014/main" id="{57BDCB6A-BBEA-47FB-9929-C01663D5605A}"/>
                  </a:ext>
                </a:extLst>
              </p:cNvPr>
              <p:cNvSpPr/>
              <p:nvPr/>
            </p:nvSpPr>
            <p:spPr bwMode="auto">
              <a:xfrm>
                <a:off x="5543203" y="192352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42" name="Graphic 41" descr="Checkmark with solid fill">
                <a:extLst>
                  <a:ext uri="{FF2B5EF4-FFF2-40B4-BE49-F238E27FC236}">
                    <a16:creationId xmlns:a16="http://schemas.microsoft.com/office/drawing/2014/main" id="{903303E6-E37A-4B56-BE3F-75551FF06213}"/>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5322" y="2015644"/>
                <a:ext cx="256105" cy="256105"/>
              </a:xfrm>
              <a:prstGeom prst="rect">
                <a:avLst/>
              </a:prstGeom>
            </p:spPr>
          </p:pic>
        </p:grpSp>
        <p:grpSp>
          <p:nvGrpSpPr>
            <p:cNvPr id="43" name="Group 42">
              <a:extLst>
                <a:ext uri="{FF2B5EF4-FFF2-40B4-BE49-F238E27FC236}">
                  <a16:creationId xmlns:a16="http://schemas.microsoft.com/office/drawing/2014/main" id="{6A1089BF-E31E-47DB-8CB9-C93184DA34AE}"/>
                </a:ext>
              </a:extLst>
            </p:cNvPr>
            <p:cNvGrpSpPr/>
            <p:nvPr/>
          </p:nvGrpSpPr>
          <p:grpSpPr>
            <a:xfrm>
              <a:off x="5638792" y="1472885"/>
              <a:ext cx="275329" cy="275329"/>
              <a:chOff x="5543203" y="1923525"/>
              <a:chExt cx="440343" cy="440343"/>
            </a:xfrm>
          </p:grpSpPr>
          <p:sp>
            <p:nvSpPr>
              <p:cNvPr id="44" name="Oval 43">
                <a:extLst>
                  <a:ext uri="{FF2B5EF4-FFF2-40B4-BE49-F238E27FC236}">
                    <a16:creationId xmlns:a16="http://schemas.microsoft.com/office/drawing/2014/main" id="{0174C02F-3EFA-4D5E-A448-A9BA0C0D7935}"/>
                  </a:ext>
                </a:extLst>
              </p:cNvPr>
              <p:cNvSpPr/>
              <p:nvPr/>
            </p:nvSpPr>
            <p:spPr bwMode="auto">
              <a:xfrm>
                <a:off x="5543203" y="192352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45" name="Graphic 44" descr="Checkmark with solid fill">
                <a:extLst>
                  <a:ext uri="{FF2B5EF4-FFF2-40B4-BE49-F238E27FC236}">
                    <a16:creationId xmlns:a16="http://schemas.microsoft.com/office/drawing/2014/main" id="{EEAF35B3-47AC-4EC8-BA29-F24E7A754FCD}"/>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5322" y="2015644"/>
                <a:ext cx="256105" cy="256105"/>
              </a:xfrm>
              <a:prstGeom prst="rect">
                <a:avLst/>
              </a:prstGeom>
            </p:spPr>
          </p:pic>
        </p:grpSp>
        <p:grpSp>
          <p:nvGrpSpPr>
            <p:cNvPr id="46" name="Group 45">
              <a:extLst>
                <a:ext uri="{FF2B5EF4-FFF2-40B4-BE49-F238E27FC236}">
                  <a16:creationId xmlns:a16="http://schemas.microsoft.com/office/drawing/2014/main" id="{8DC29CDC-123B-4A66-A193-DFFE2BE79C5B}"/>
                </a:ext>
              </a:extLst>
            </p:cNvPr>
            <p:cNvGrpSpPr/>
            <p:nvPr/>
          </p:nvGrpSpPr>
          <p:grpSpPr>
            <a:xfrm>
              <a:off x="5638791" y="898921"/>
              <a:ext cx="275329" cy="275329"/>
              <a:chOff x="5543203" y="1923525"/>
              <a:chExt cx="440343" cy="440343"/>
            </a:xfrm>
          </p:grpSpPr>
          <p:sp>
            <p:nvSpPr>
              <p:cNvPr id="47" name="Oval 46">
                <a:extLst>
                  <a:ext uri="{FF2B5EF4-FFF2-40B4-BE49-F238E27FC236}">
                    <a16:creationId xmlns:a16="http://schemas.microsoft.com/office/drawing/2014/main" id="{27B23977-04F8-407A-B0FC-859E3A36F2DB}"/>
                  </a:ext>
                </a:extLst>
              </p:cNvPr>
              <p:cNvSpPr/>
              <p:nvPr/>
            </p:nvSpPr>
            <p:spPr bwMode="auto">
              <a:xfrm>
                <a:off x="5543203" y="192352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48" name="Graphic 47" descr="Checkmark with solid fill">
                <a:extLst>
                  <a:ext uri="{FF2B5EF4-FFF2-40B4-BE49-F238E27FC236}">
                    <a16:creationId xmlns:a16="http://schemas.microsoft.com/office/drawing/2014/main" id="{7D4CB961-A65A-4BF0-AF76-EA221833E8BE}"/>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5322" y="2015644"/>
                <a:ext cx="256105" cy="256105"/>
              </a:xfrm>
              <a:prstGeom prst="rect">
                <a:avLst/>
              </a:prstGeom>
            </p:spPr>
          </p:pic>
        </p:grpSp>
      </p:grpSp>
    </p:spTree>
  </p:cSld>
  <p:clrMapOvr>
    <a:masterClrMapping/>
  </p:clrMapOvr>
  <p:transition/>
  <p:extLst>
    <p:ext uri="{6950BFC3-D8DA-4A85-94F7-54DA5524770B}">
      <p188:commentRel xmlns:p188="http://schemas.microsoft.com/office/powerpoint/2018/8/main" r:id="rId3"/>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33400" y="2198854"/>
            <a:ext cx="4495800" cy="1107996"/>
          </a:xfrm>
        </p:spPr>
        <p:txBody>
          <a:bodyPr/>
          <a:lstStyle>
            <a:lvl1pPr>
              <a:defRPr>
                <a:solidFill>
                  <a:schemeClr val="tx1"/>
                </a:solidFill>
              </a:defRPr>
            </a:lvl1pPr>
          </a:lstStyle>
          <a:p>
            <a:r>
              <a:rPr lang="en-US">
                <a:solidFill>
                  <a:schemeClr val="bg1"/>
                </a:solidFill>
              </a:rPr>
              <a:t>Handle the Pizza form submission</a:t>
            </a:r>
          </a:p>
        </p:txBody>
      </p:sp>
      <p:sp>
        <p:nvSpPr>
          <p:cNvPr id="3" name="Subtitle"/>
          <p:cNvSpPr>
            <a:spLocks noGrp="1"/>
          </p:cNvSpPr>
          <p:nvPr>
            <p:ph type="body" sz="quarter" idx="10"/>
          </p:nvPr>
        </p:nvSpPr>
        <p:spPr>
          <a:xfrm>
            <a:off x="533400" y="3581400"/>
            <a:ext cx="4495800" cy="1292662"/>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a:solidFill>
                  <a:schemeClr val="bg1"/>
                </a:solidFill>
              </a:rPr>
              <a:t>In this unit, you'll add a HTTP POST page handler for the </a:t>
            </a:r>
            <a:r>
              <a:rPr i="1">
                <a:solidFill>
                  <a:schemeClr val="bg1"/>
                </a:solidFill>
              </a:rPr>
              <a:t>Pizza</a:t>
            </a:r>
            <a:r>
              <a:rPr>
                <a:solidFill>
                  <a:schemeClr val="bg1"/>
                </a:solidFill>
              </a:rPr>
              <a:t> Razor page form.</a:t>
            </a:r>
          </a:p>
        </p:txBody>
      </p:sp>
      <p:sp>
        <p:nvSpPr>
          <p:cNvPr id="8" name="TextBox 7">
            <a:extLst>
              <a:ext uri="{FF2B5EF4-FFF2-40B4-BE49-F238E27FC236}">
                <a16:creationId xmlns:a16="http://schemas.microsoft.com/office/drawing/2014/main" id="{3EC591EF-A3B1-473E-A004-07B7D492A140}"/>
              </a:ext>
            </a:extLst>
          </p:cNvPr>
          <p:cNvSpPr txBox="1"/>
          <p:nvPr/>
        </p:nvSpPr>
        <p:spPr>
          <a:xfrm>
            <a:off x="6016996" y="1534686"/>
            <a:ext cx="6063168" cy="4093428"/>
          </a:xfrm>
          <a:prstGeom prst="rect">
            <a:avLst/>
          </a:prstGeom>
          <a:noFill/>
        </p:spPr>
        <p:txBody>
          <a:bodyPr wrap="square">
            <a:spAutoFit/>
          </a:bodyPr>
          <a:lstStyle/>
          <a:p>
            <a:r>
              <a:rPr lang="en-US" sz="2000"/>
              <a:t>Examine the </a:t>
            </a:r>
            <a:r>
              <a:rPr lang="en-US" sz="2000" err="1"/>
              <a:t>PageModel</a:t>
            </a:r>
            <a:r>
              <a:rPr lang="en-US" sz="2000"/>
              <a:t> class</a:t>
            </a:r>
          </a:p>
          <a:p>
            <a:endParaRPr lang="en-US" sz="2000"/>
          </a:p>
          <a:p>
            <a:r>
              <a:rPr lang="en-US" sz="2000"/>
              <a:t>Update Get page handler to display the list of Pizzas</a:t>
            </a:r>
          </a:p>
          <a:p>
            <a:endParaRPr lang="en-US" sz="2000"/>
          </a:p>
          <a:p>
            <a:r>
              <a:rPr lang="en-US" sz="2000"/>
              <a:t>Update the </a:t>
            </a:r>
            <a:r>
              <a:rPr lang="en-US" sz="2000" err="1"/>
              <a:t>OnGet</a:t>
            </a:r>
            <a:r>
              <a:rPr lang="en-US" sz="2000"/>
              <a:t> page handler</a:t>
            </a:r>
          </a:p>
          <a:p>
            <a:endParaRPr lang="en-US" sz="2000"/>
          </a:p>
          <a:p>
            <a:r>
              <a:rPr lang="en-US" sz="2000"/>
              <a:t>Use a utility method to format Gluten Free</a:t>
            </a:r>
          </a:p>
          <a:p>
            <a:endParaRPr lang="en-US" sz="2000"/>
          </a:p>
          <a:p>
            <a:r>
              <a:rPr lang="en-US" sz="2000"/>
              <a:t>Add Post page handler to the </a:t>
            </a:r>
            <a:r>
              <a:rPr lang="en-US" sz="2000" err="1"/>
              <a:t>PageModel</a:t>
            </a:r>
            <a:endParaRPr lang="en-US" sz="2000"/>
          </a:p>
          <a:p>
            <a:endParaRPr lang="en-US" sz="2000"/>
          </a:p>
          <a:p>
            <a:r>
              <a:rPr lang="en-US" sz="2000"/>
              <a:t>Bind the model</a:t>
            </a:r>
          </a:p>
          <a:p>
            <a:endParaRPr lang="en-US" sz="2000"/>
          </a:p>
          <a:p>
            <a:r>
              <a:rPr lang="en-US" sz="2000"/>
              <a:t>Add an HTTP POST handler for the Delete buttons</a:t>
            </a:r>
          </a:p>
        </p:txBody>
      </p:sp>
      <p:grpSp>
        <p:nvGrpSpPr>
          <p:cNvPr id="9" name="Group 8">
            <a:extLst>
              <a:ext uri="{FF2B5EF4-FFF2-40B4-BE49-F238E27FC236}">
                <a16:creationId xmlns:a16="http://schemas.microsoft.com/office/drawing/2014/main" id="{422633ED-18A8-4D43-B730-47C3A6994390}"/>
              </a:ext>
            </a:extLst>
          </p:cNvPr>
          <p:cNvGrpSpPr/>
          <p:nvPr/>
        </p:nvGrpSpPr>
        <p:grpSpPr>
          <a:xfrm>
            <a:off x="5730235" y="1623039"/>
            <a:ext cx="275329" cy="275329"/>
            <a:chOff x="5543203" y="1923525"/>
            <a:chExt cx="440343" cy="440343"/>
          </a:xfrm>
        </p:grpSpPr>
        <p:sp>
          <p:nvSpPr>
            <p:cNvPr id="10" name="Oval 9">
              <a:extLst>
                <a:ext uri="{FF2B5EF4-FFF2-40B4-BE49-F238E27FC236}">
                  <a16:creationId xmlns:a16="http://schemas.microsoft.com/office/drawing/2014/main" id="{AF3616ED-8B67-42CF-8072-4C7CEEF50C20}"/>
                </a:ext>
              </a:extLst>
            </p:cNvPr>
            <p:cNvSpPr/>
            <p:nvPr/>
          </p:nvSpPr>
          <p:spPr bwMode="auto">
            <a:xfrm>
              <a:off x="5543203" y="192352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1" name="Graphic 10" descr="Checkmark with solid fill">
              <a:extLst>
                <a:ext uri="{FF2B5EF4-FFF2-40B4-BE49-F238E27FC236}">
                  <a16:creationId xmlns:a16="http://schemas.microsoft.com/office/drawing/2014/main" id="{BAB1DF4A-AE83-4CE6-A80A-D395BE22FD4B}"/>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5322" y="2015644"/>
              <a:ext cx="256105" cy="256105"/>
            </a:xfrm>
            <a:prstGeom prst="rect">
              <a:avLst/>
            </a:prstGeom>
          </p:spPr>
        </p:pic>
      </p:grpSp>
      <p:grpSp>
        <p:nvGrpSpPr>
          <p:cNvPr id="12" name="Group 11">
            <a:extLst>
              <a:ext uri="{FF2B5EF4-FFF2-40B4-BE49-F238E27FC236}">
                <a16:creationId xmlns:a16="http://schemas.microsoft.com/office/drawing/2014/main" id="{B7C452C5-7562-4817-B849-3AB5D7F6D9AF}"/>
              </a:ext>
            </a:extLst>
          </p:cNvPr>
          <p:cNvGrpSpPr/>
          <p:nvPr/>
        </p:nvGrpSpPr>
        <p:grpSpPr>
          <a:xfrm>
            <a:off x="5730235" y="2222581"/>
            <a:ext cx="275329" cy="275329"/>
            <a:chOff x="5543203" y="1923525"/>
            <a:chExt cx="440343" cy="440343"/>
          </a:xfrm>
        </p:grpSpPr>
        <p:sp>
          <p:nvSpPr>
            <p:cNvPr id="13" name="Oval 12">
              <a:extLst>
                <a:ext uri="{FF2B5EF4-FFF2-40B4-BE49-F238E27FC236}">
                  <a16:creationId xmlns:a16="http://schemas.microsoft.com/office/drawing/2014/main" id="{2F37F17C-AA64-42C4-888B-54BDA756BA40}"/>
                </a:ext>
              </a:extLst>
            </p:cNvPr>
            <p:cNvSpPr/>
            <p:nvPr/>
          </p:nvSpPr>
          <p:spPr bwMode="auto">
            <a:xfrm>
              <a:off x="5543203" y="192352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4" name="Graphic 13" descr="Checkmark with solid fill">
              <a:extLst>
                <a:ext uri="{FF2B5EF4-FFF2-40B4-BE49-F238E27FC236}">
                  <a16:creationId xmlns:a16="http://schemas.microsoft.com/office/drawing/2014/main" id="{5D9F9A88-56DF-4E28-9362-3F92E6869F2B}"/>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5322" y="2015644"/>
              <a:ext cx="256105" cy="256105"/>
            </a:xfrm>
            <a:prstGeom prst="rect">
              <a:avLst/>
            </a:prstGeom>
          </p:spPr>
        </p:pic>
      </p:grpSp>
      <p:grpSp>
        <p:nvGrpSpPr>
          <p:cNvPr id="15" name="Group 14">
            <a:extLst>
              <a:ext uri="{FF2B5EF4-FFF2-40B4-BE49-F238E27FC236}">
                <a16:creationId xmlns:a16="http://schemas.microsoft.com/office/drawing/2014/main" id="{7818F54F-4EE3-4E0E-890F-7A485CCD19E6}"/>
              </a:ext>
            </a:extLst>
          </p:cNvPr>
          <p:cNvGrpSpPr/>
          <p:nvPr/>
        </p:nvGrpSpPr>
        <p:grpSpPr>
          <a:xfrm>
            <a:off x="5730235" y="2836225"/>
            <a:ext cx="275329" cy="275329"/>
            <a:chOff x="5543203" y="1923525"/>
            <a:chExt cx="440343" cy="440343"/>
          </a:xfrm>
        </p:grpSpPr>
        <p:sp>
          <p:nvSpPr>
            <p:cNvPr id="16" name="Oval 15">
              <a:extLst>
                <a:ext uri="{FF2B5EF4-FFF2-40B4-BE49-F238E27FC236}">
                  <a16:creationId xmlns:a16="http://schemas.microsoft.com/office/drawing/2014/main" id="{9A18DE00-624D-4555-B1B0-E5860765067F}"/>
                </a:ext>
              </a:extLst>
            </p:cNvPr>
            <p:cNvSpPr/>
            <p:nvPr/>
          </p:nvSpPr>
          <p:spPr bwMode="auto">
            <a:xfrm>
              <a:off x="5543203" y="192352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7" name="Graphic 16" descr="Checkmark with solid fill">
              <a:extLst>
                <a:ext uri="{FF2B5EF4-FFF2-40B4-BE49-F238E27FC236}">
                  <a16:creationId xmlns:a16="http://schemas.microsoft.com/office/drawing/2014/main" id="{B430D10C-67F1-4003-AA81-A128D50B15EE}"/>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5322" y="2015644"/>
              <a:ext cx="256105" cy="256105"/>
            </a:xfrm>
            <a:prstGeom prst="rect">
              <a:avLst/>
            </a:prstGeom>
          </p:spPr>
        </p:pic>
      </p:grpSp>
      <p:grpSp>
        <p:nvGrpSpPr>
          <p:cNvPr id="18" name="Group 17">
            <a:extLst>
              <a:ext uri="{FF2B5EF4-FFF2-40B4-BE49-F238E27FC236}">
                <a16:creationId xmlns:a16="http://schemas.microsoft.com/office/drawing/2014/main" id="{8580993E-1C69-4836-9861-9F2FA29D79BC}"/>
              </a:ext>
            </a:extLst>
          </p:cNvPr>
          <p:cNvGrpSpPr/>
          <p:nvPr/>
        </p:nvGrpSpPr>
        <p:grpSpPr>
          <a:xfrm>
            <a:off x="5730235" y="3449869"/>
            <a:ext cx="275329" cy="275329"/>
            <a:chOff x="5543203" y="1923525"/>
            <a:chExt cx="440343" cy="440343"/>
          </a:xfrm>
        </p:grpSpPr>
        <p:sp>
          <p:nvSpPr>
            <p:cNvPr id="19" name="Oval 18">
              <a:extLst>
                <a:ext uri="{FF2B5EF4-FFF2-40B4-BE49-F238E27FC236}">
                  <a16:creationId xmlns:a16="http://schemas.microsoft.com/office/drawing/2014/main" id="{233900CD-1F62-4913-9EA4-4671A72E183E}"/>
                </a:ext>
              </a:extLst>
            </p:cNvPr>
            <p:cNvSpPr/>
            <p:nvPr/>
          </p:nvSpPr>
          <p:spPr bwMode="auto">
            <a:xfrm>
              <a:off x="5543203" y="192352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20" name="Graphic 19" descr="Checkmark with solid fill">
              <a:extLst>
                <a:ext uri="{FF2B5EF4-FFF2-40B4-BE49-F238E27FC236}">
                  <a16:creationId xmlns:a16="http://schemas.microsoft.com/office/drawing/2014/main" id="{A5A31682-F012-431F-A1E7-7922371DF58F}"/>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5322" y="2015644"/>
              <a:ext cx="256105" cy="256105"/>
            </a:xfrm>
            <a:prstGeom prst="rect">
              <a:avLst/>
            </a:prstGeom>
          </p:spPr>
        </p:pic>
      </p:grpSp>
      <p:grpSp>
        <p:nvGrpSpPr>
          <p:cNvPr id="21" name="Group 20">
            <a:extLst>
              <a:ext uri="{FF2B5EF4-FFF2-40B4-BE49-F238E27FC236}">
                <a16:creationId xmlns:a16="http://schemas.microsoft.com/office/drawing/2014/main" id="{86BA2D08-9F6D-4948-AEA4-F8C382682E34}"/>
              </a:ext>
            </a:extLst>
          </p:cNvPr>
          <p:cNvGrpSpPr/>
          <p:nvPr/>
        </p:nvGrpSpPr>
        <p:grpSpPr>
          <a:xfrm>
            <a:off x="5730235" y="4046247"/>
            <a:ext cx="275329" cy="275329"/>
            <a:chOff x="5543203" y="1923525"/>
            <a:chExt cx="440343" cy="440343"/>
          </a:xfrm>
        </p:grpSpPr>
        <p:sp>
          <p:nvSpPr>
            <p:cNvPr id="22" name="Oval 21">
              <a:extLst>
                <a:ext uri="{FF2B5EF4-FFF2-40B4-BE49-F238E27FC236}">
                  <a16:creationId xmlns:a16="http://schemas.microsoft.com/office/drawing/2014/main" id="{7FF91CE1-2CFA-41D0-922E-8E23A1E9DFBC}"/>
                </a:ext>
              </a:extLst>
            </p:cNvPr>
            <p:cNvSpPr/>
            <p:nvPr/>
          </p:nvSpPr>
          <p:spPr bwMode="auto">
            <a:xfrm>
              <a:off x="5543203" y="192352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23" name="Graphic 22" descr="Checkmark with solid fill">
              <a:extLst>
                <a:ext uri="{FF2B5EF4-FFF2-40B4-BE49-F238E27FC236}">
                  <a16:creationId xmlns:a16="http://schemas.microsoft.com/office/drawing/2014/main" id="{813151EB-BD0F-4D89-90C4-8E318F2D4DE2}"/>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5322" y="2015644"/>
              <a:ext cx="256105" cy="256105"/>
            </a:xfrm>
            <a:prstGeom prst="rect">
              <a:avLst/>
            </a:prstGeom>
          </p:spPr>
        </p:pic>
      </p:grpSp>
      <p:grpSp>
        <p:nvGrpSpPr>
          <p:cNvPr id="24" name="Group 23">
            <a:extLst>
              <a:ext uri="{FF2B5EF4-FFF2-40B4-BE49-F238E27FC236}">
                <a16:creationId xmlns:a16="http://schemas.microsoft.com/office/drawing/2014/main" id="{8815D12C-194B-42E2-B02E-9EBFA2241A4B}"/>
              </a:ext>
            </a:extLst>
          </p:cNvPr>
          <p:cNvGrpSpPr/>
          <p:nvPr/>
        </p:nvGrpSpPr>
        <p:grpSpPr>
          <a:xfrm>
            <a:off x="5730235" y="4669568"/>
            <a:ext cx="275329" cy="275329"/>
            <a:chOff x="5543203" y="1923525"/>
            <a:chExt cx="440343" cy="440343"/>
          </a:xfrm>
        </p:grpSpPr>
        <p:sp>
          <p:nvSpPr>
            <p:cNvPr id="25" name="Oval 24">
              <a:extLst>
                <a:ext uri="{FF2B5EF4-FFF2-40B4-BE49-F238E27FC236}">
                  <a16:creationId xmlns:a16="http://schemas.microsoft.com/office/drawing/2014/main" id="{CFFE2EAE-1B0E-47AF-8EFE-4982B4A5FFD8}"/>
                </a:ext>
              </a:extLst>
            </p:cNvPr>
            <p:cNvSpPr/>
            <p:nvPr/>
          </p:nvSpPr>
          <p:spPr bwMode="auto">
            <a:xfrm>
              <a:off x="5543203" y="192352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26" name="Graphic 25" descr="Checkmark with solid fill">
              <a:extLst>
                <a:ext uri="{FF2B5EF4-FFF2-40B4-BE49-F238E27FC236}">
                  <a16:creationId xmlns:a16="http://schemas.microsoft.com/office/drawing/2014/main" id="{33BC3D81-E3D6-4BF1-8927-3E2264321929}"/>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5322" y="2015644"/>
              <a:ext cx="256105" cy="256105"/>
            </a:xfrm>
            <a:prstGeom prst="rect">
              <a:avLst/>
            </a:prstGeom>
          </p:spPr>
        </p:pic>
      </p:grpSp>
      <p:grpSp>
        <p:nvGrpSpPr>
          <p:cNvPr id="27" name="Group 26">
            <a:extLst>
              <a:ext uri="{FF2B5EF4-FFF2-40B4-BE49-F238E27FC236}">
                <a16:creationId xmlns:a16="http://schemas.microsoft.com/office/drawing/2014/main" id="{F5A3E872-5075-47A2-9811-00DC994CD283}"/>
              </a:ext>
            </a:extLst>
          </p:cNvPr>
          <p:cNvGrpSpPr/>
          <p:nvPr/>
        </p:nvGrpSpPr>
        <p:grpSpPr>
          <a:xfrm>
            <a:off x="5730235" y="5292321"/>
            <a:ext cx="275329" cy="275329"/>
            <a:chOff x="5543203" y="1923525"/>
            <a:chExt cx="440343" cy="440343"/>
          </a:xfrm>
        </p:grpSpPr>
        <p:sp>
          <p:nvSpPr>
            <p:cNvPr id="28" name="Oval 27">
              <a:extLst>
                <a:ext uri="{FF2B5EF4-FFF2-40B4-BE49-F238E27FC236}">
                  <a16:creationId xmlns:a16="http://schemas.microsoft.com/office/drawing/2014/main" id="{AD1AC62A-755E-40EE-9F17-787F5D536FA2}"/>
                </a:ext>
              </a:extLst>
            </p:cNvPr>
            <p:cNvSpPr/>
            <p:nvPr/>
          </p:nvSpPr>
          <p:spPr bwMode="auto">
            <a:xfrm>
              <a:off x="5543203" y="1923525"/>
              <a:ext cx="440343" cy="44034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29" name="Graphic 28" descr="Checkmark with solid fill">
              <a:extLst>
                <a:ext uri="{FF2B5EF4-FFF2-40B4-BE49-F238E27FC236}">
                  <a16:creationId xmlns:a16="http://schemas.microsoft.com/office/drawing/2014/main" id="{D3432BAD-D0A4-46D4-B539-B5E7FD87AB72}"/>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35322" y="2015644"/>
              <a:ext cx="256105" cy="256105"/>
            </a:xfrm>
            <a:prstGeom prst="rect">
              <a:avLst/>
            </a:prstGeom>
          </p:spPr>
        </p:pic>
      </p:grpSp>
    </p:spTree>
  </p:cSld>
  <p:clrMapOvr>
    <a:masterClrMapping/>
  </p:clrMapOvr>
  <p:transition/>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Exercise</a:t>
            </a:r>
          </a:p>
        </p:txBody>
      </p:sp>
      <p:sp>
        <p:nvSpPr>
          <p:cNvPr id="3" name="Subtitle"/>
          <p:cNvSpPr>
            <a:spLocks noGrp="1"/>
          </p:cNvSpPr>
          <p:nvPr>
            <p:ph type="body" idx="1"/>
          </p:nvPr>
        </p:nvSpPr>
        <p:spPr>
          <a:xfrm>
            <a:off x="831850" y="4589463"/>
            <a:ext cx="10515600" cy="1015663"/>
          </a:xfrm>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r>
              <a:rPr lang="en-US"/>
              <a:t>Create a new ASP.NET Core app</a:t>
            </a:r>
            <a:br>
              <a:rPr lang="en-US"/>
            </a:br>
            <a:r>
              <a:rPr lang="en-US"/>
              <a:t>Add a Pizza list page with a form</a:t>
            </a:r>
            <a:br>
              <a:rPr lang="en-US"/>
            </a:br>
            <a:r>
              <a:rPr lang="en-US"/>
              <a:t>Handle the Pizza form submission</a:t>
            </a:r>
            <a:endParaRPr/>
          </a:p>
        </p:txBody>
      </p:sp>
      <p:pic>
        <p:nvPicPr>
          <p:cNvPr id="5" name="Graphic 4">
            <a:extLst>
              <a:ext uri="{FF2B5EF4-FFF2-40B4-BE49-F238E27FC236}">
                <a16:creationId xmlns:a16="http://schemas.microsoft.com/office/drawing/2014/main" id="{1603501B-40B8-44F1-864B-CECE847BF37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72400" y="1300346"/>
            <a:ext cx="3328759" cy="4257308"/>
          </a:xfrm>
          <a:prstGeom prst="rect">
            <a:avLst/>
          </a:prstGeom>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8903B53-4A0A-4A85-B060-F053308FAACB}"/>
              </a:ext>
            </a:extLst>
          </p:cNvPr>
          <p:cNvSpPr/>
          <p:nvPr/>
        </p:nvSpPr>
        <p:spPr bwMode="auto">
          <a:xfrm>
            <a:off x="2382" y="0"/>
            <a:ext cx="3410743" cy="6858000"/>
          </a:xfrm>
          <a:prstGeom prst="rect">
            <a:avLst/>
          </a:prstGeom>
          <a:solidFill>
            <a:srgbClr val="3A2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p:cNvSpPr>
            <a:spLocks noGrp="1"/>
          </p:cNvSpPr>
          <p:nvPr>
            <p:ph type="title"/>
          </p:nvPr>
        </p:nvSpPr>
        <p:spPr>
          <a:xfrm>
            <a:off x="412353" y="2819450"/>
            <a:ext cx="2688337" cy="1248111"/>
          </a:xfrm>
        </p:spPr>
        <p:txBody>
          <a:bodyPr anchor="t">
            <a:normAutofit/>
          </a:bodyPr>
          <a:lstStyle>
            <a:lvl1pPr>
              <a:defRPr>
                <a:solidFill>
                  <a:schemeClr val="tx1"/>
                </a:solidFill>
              </a:defRPr>
            </a:lvl1pPr>
          </a:lstStyle>
          <a:p>
            <a:r>
              <a:rPr lang="en-US">
                <a:solidFill>
                  <a:schemeClr val="bg1"/>
                </a:solidFill>
              </a:rPr>
              <a:t>Summary</a:t>
            </a:r>
          </a:p>
        </p:txBody>
      </p:sp>
      <p:sp>
        <p:nvSpPr>
          <p:cNvPr id="41" name="TextBox 40">
            <a:extLst>
              <a:ext uri="{FF2B5EF4-FFF2-40B4-BE49-F238E27FC236}">
                <a16:creationId xmlns:a16="http://schemas.microsoft.com/office/drawing/2014/main" id="{E5166DB2-E480-402D-BC5C-0DB92F615D5C}"/>
              </a:ext>
            </a:extLst>
          </p:cNvPr>
          <p:cNvSpPr txBox="1"/>
          <p:nvPr/>
        </p:nvSpPr>
        <p:spPr>
          <a:xfrm>
            <a:off x="4501875" y="1069797"/>
            <a:ext cx="6788131" cy="400110"/>
          </a:xfrm>
          <a:prstGeom prst="rect">
            <a:avLst/>
          </a:prstGeom>
          <a:noFill/>
        </p:spPr>
        <p:txBody>
          <a:bodyPr wrap="square">
            <a:spAutoFit/>
          </a:bodyPr>
          <a:lstStyle/>
          <a:p>
            <a:r>
              <a:rPr kumimoji="0" lang="en-US" sz="2000" b="0" i="0" u="none" strike="noStrike" kern="1200" cap="none" spc="0" normalizeH="0" baseline="0" noProof="0">
                <a:ln>
                  <a:noFill/>
                </a:ln>
                <a:effectLst/>
                <a:uLnTx/>
                <a:uFillTx/>
                <a:latin typeface="Segoe UI"/>
                <a:cs typeface="Segoe UI" pitchFamily="34" charset="0"/>
              </a:rPr>
              <a:t>Understand when and why to use Razor Pages.</a:t>
            </a:r>
          </a:p>
        </p:txBody>
      </p:sp>
      <p:sp>
        <p:nvSpPr>
          <p:cNvPr id="39" name="TextBox 38">
            <a:extLst>
              <a:ext uri="{FF2B5EF4-FFF2-40B4-BE49-F238E27FC236}">
                <a16:creationId xmlns:a16="http://schemas.microsoft.com/office/drawing/2014/main" id="{1CDAE690-45C9-4722-AC40-DF9252C8EFC3}"/>
              </a:ext>
            </a:extLst>
          </p:cNvPr>
          <p:cNvSpPr txBox="1"/>
          <p:nvPr/>
        </p:nvSpPr>
        <p:spPr>
          <a:xfrm>
            <a:off x="4501876" y="2029318"/>
            <a:ext cx="6762750" cy="400110"/>
          </a:xfrm>
          <a:prstGeom prst="rect">
            <a:avLst/>
          </a:prstGeom>
          <a:noFill/>
        </p:spPr>
        <p:txBody>
          <a:bodyPr wrap="square">
            <a:spAutoFit/>
          </a:bodyPr>
          <a:lstStyle/>
          <a:p>
            <a:r>
              <a:rPr kumimoji="0" lang="en-US" sz="2000" b="0" i="0" u="none" strike="noStrike" kern="1200" cap="none" spc="0" normalizeH="0" baseline="0" noProof="0">
                <a:ln>
                  <a:noFill/>
                </a:ln>
                <a:effectLst/>
                <a:uLnTx/>
                <a:uFillTx/>
                <a:latin typeface="Segoe UI"/>
                <a:cs typeface="Segoe UI" pitchFamily="34" charset="0"/>
              </a:rPr>
              <a:t>Use the .NET CLI to create a new page in the app.</a:t>
            </a:r>
          </a:p>
        </p:txBody>
      </p:sp>
      <p:sp>
        <p:nvSpPr>
          <p:cNvPr id="37" name="TextBox 36">
            <a:extLst>
              <a:ext uri="{FF2B5EF4-FFF2-40B4-BE49-F238E27FC236}">
                <a16:creationId xmlns:a16="http://schemas.microsoft.com/office/drawing/2014/main" id="{B984337B-CA21-4F22-8B73-052C14EFE6C8}"/>
              </a:ext>
            </a:extLst>
          </p:cNvPr>
          <p:cNvSpPr txBox="1"/>
          <p:nvPr/>
        </p:nvSpPr>
        <p:spPr>
          <a:xfrm>
            <a:off x="4501876" y="2988839"/>
            <a:ext cx="6762750" cy="400110"/>
          </a:xfrm>
          <a:prstGeom prst="rect">
            <a:avLst/>
          </a:prstGeom>
          <a:noFill/>
        </p:spPr>
        <p:txBody>
          <a:bodyPr wrap="square">
            <a:spAutoFit/>
          </a:bodyPr>
          <a:lstStyle/>
          <a:p>
            <a:r>
              <a:rPr kumimoji="0" lang="en-US" sz="2000" b="0" i="0" u="none" strike="noStrike" kern="1200" cap="none" spc="0" normalizeH="0" baseline="0" noProof="0">
                <a:ln>
                  <a:noFill/>
                </a:ln>
                <a:effectLst/>
                <a:uLnTx/>
                <a:uFillTx/>
                <a:latin typeface="Segoe UI"/>
                <a:cs typeface="Segoe UI" pitchFamily="34" charset="0"/>
              </a:rPr>
              <a:t>Create a form that supports the app's requirements.</a:t>
            </a:r>
          </a:p>
        </p:txBody>
      </p:sp>
      <p:sp>
        <p:nvSpPr>
          <p:cNvPr id="34" name="TextBox 33">
            <a:extLst>
              <a:ext uri="{FF2B5EF4-FFF2-40B4-BE49-F238E27FC236}">
                <a16:creationId xmlns:a16="http://schemas.microsoft.com/office/drawing/2014/main" id="{3DF07205-8817-486D-B794-202436F5B26E}"/>
              </a:ext>
            </a:extLst>
          </p:cNvPr>
          <p:cNvSpPr txBox="1"/>
          <p:nvPr/>
        </p:nvSpPr>
        <p:spPr>
          <a:xfrm>
            <a:off x="4501876" y="3948360"/>
            <a:ext cx="6762750" cy="400110"/>
          </a:xfrm>
          <a:prstGeom prst="rect">
            <a:avLst/>
          </a:prstGeom>
          <a:noFill/>
        </p:spPr>
        <p:txBody>
          <a:bodyPr wrap="square">
            <a:spAutoFit/>
          </a:bodyPr>
          <a:lstStyle/>
          <a:p>
            <a:r>
              <a:rPr kumimoji="0" lang="en-US" sz="2000" b="0" i="0" u="none" strike="noStrike" kern="1200" cap="none" spc="0" normalizeH="0" baseline="0" noProof="0">
                <a:ln>
                  <a:noFill/>
                </a:ln>
                <a:effectLst/>
                <a:uLnTx/>
                <a:uFillTx/>
                <a:latin typeface="Segoe UI"/>
                <a:cs typeface="Segoe UI" pitchFamily="34" charset="0"/>
              </a:rPr>
              <a:t>Add client-side form input validation using Tag Helpers.</a:t>
            </a:r>
          </a:p>
        </p:txBody>
      </p:sp>
      <p:sp>
        <p:nvSpPr>
          <p:cNvPr id="31" name="TextBox 30">
            <a:extLst>
              <a:ext uri="{FF2B5EF4-FFF2-40B4-BE49-F238E27FC236}">
                <a16:creationId xmlns:a16="http://schemas.microsoft.com/office/drawing/2014/main" id="{3FF190E1-5988-4355-8A6F-BB5B5E3DCD45}"/>
              </a:ext>
            </a:extLst>
          </p:cNvPr>
          <p:cNvSpPr txBox="1"/>
          <p:nvPr/>
        </p:nvSpPr>
        <p:spPr>
          <a:xfrm>
            <a:off x="4501876" y="4907881"/>
            <a:ext cx="6762750" cy="400110"/>
          </a:xfrm>
          <a:prstGeom prst="rect">
            <a:avLst/>
          </a:prstGeom>
          <a:noFill/>
        </p:spPr>
        <p:txBody>
          <a:bodyPr wrap="square">
            <a:spAutoFit/>
          </a:bodyPr>
          <a:lstStyle/>
          <a:p>
            <a:r>
              <a:rPr kumimoji="0" lang="en-US" sz="2000" b="0" i="0" u="none" strike="noStrike" kern="1200" cap="none" spc="0" normalizeH="0" baseline="0" noProof="0">
                <a:ln>
                  <a:noFill/>
                </a:ln>
                <a:effectLst/>
                <a:uLnTx/>
                <a:uFillTx/>
                <a:latin typeface="Segoe UI"/>
                <a:cs typeface="Segoe UI" pitchFamily="34" charset="0"/>
              </a:rPr>
              <a:t>Add server-side model validation using data annotations.</a:t>
            </a:r>
          </a:p>
        </p:txBody>
      </p:sp>
      <p:sp>
        <p:nvSpPr>
          <p:cNvPr id="44" name="TextBox 43">
            <a:extLst>
              <a:ext uri="{FF2B5EF4-FFF2-40B4-BE49-F238E27FC236}">
                <a16:creationId xmlns:a16="http://schemas.microsoft.com/office/drawing/2014/main" id="{5207ED2E-FD71-4108-9E40-CA84AA0413F4}"/>
              </a:ext>
            </a:extLst>
          </p:cNvPr>
          <p:cNvSpPr txBox="1"/>
          <p:nvPr/>
        </p:nvSpPr>
        <p:spPr>
          <a:xfrm>
            <a:off x="4527257" y="5867400"/>
            <a:ext cx="6762750" cy="400110"/>
          </a:xfrm>
          <a:prstGeom prst="rect">
            <a:avLst/>
          </a:prstGeom>
          <a:noFill/>
        </p:spPr>
        <p:txBody>
          <a:bodyPr wrap="square">
            <a:spAutoFit/>
          </a:bodyPr>
          <a:lstStyle/>
          <a:p>
            <a:r>
              <a:rPr kumimoji="0" lang="en-US" sz="2000" b="0" i="0" u="none" strike="noStrike" kern="1200" cap="none" spc="0" normalizeH="0" baseline="0" noProof="0">
                <a:ln>
                  <a:noFill/>
                </a:ln>
                <a:effectLst/>
                <a:uLnTx/>
                <a:uFillTx/>
                <a:latin typeface="Segoe UI"/>
                <a:cs typeface="Segoe UI" pitchFamily="34" charset="0"/>
              </a:rPr>
              <a:t>Run and test the web app.</a:t>
            </a:r>
          </a:p>
        </p:txBody>
      </p:sp>
      <p:pic>
        <p:nvPicPr>
          <p:cNvPr id="11" name="Graphic 10">
            <a:extLst>
              <a:ext uri="{FF2B5EF4-FFF2-40B4-BE49-F238E27FC236}">
                <a16:creationId xmlns:a16="http://schemas.microsoft.com/office/drawing/2014/main" id="{F7F17DA3-AD74-48AE-8186-6DA04DA9E59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89225" y="152400"/>
            <a:ext cx="1447800" cy="1447800"/>
          </a:xfrm>
          <a:prstGeom prst="rect">
            <a:avLst/>
          </a:prstGeom>
        </p:spPr>
      </p:pic>
    </p:spTree>
    <p:extLst>
      <p:ext uri="{BB962C8B-B14F-4D97-AF65-F5344CB8AC3E}">
        <p14:creationId xmlns:p14="http://schemas.microsoft.com/office/powerpoint/2010/main" val="373167190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extLst>
    <p:ext uri="{6950BFC3-D8DA-4A85-94F7-54DA5524770B}">
      <p188:commentRel xmlns:p188="http://schemas.microsoft.com/office/powerpoint/2018/8/main" r:id="rId3"/>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CE7725-C445-B942-ACED-AD56EBDE174E}"/>
              </a:ext>
            </a:extLst>
          </p:cNvPr>
          <p:cNvSpPr>
            <a:spLocks noGrp="1"/>
          </p:cNvSpPr>
          <p:nvPr>
            <p:ph type="title"/>
          </p:nvPr>
        </p:nvSpPr>
        <p:spPr>
          <a:xfrm>
            <a:off x="381000" y="1839440"/>
            <a:ext cx="11018520" cy="553998"/>
          </a:xfrm>
        </p:spPr>
        <p:txBody>
          <a:bodyPr>
            <a:normAutofit/>
          </a:bodyPr>
          <a:lstStyle/>
          <a:p>
            <a:r>
              <a:rPr lang="en-US">
                <a:solidFill>
                  <a:srgbClr val="7030A0"/>
                </a:solidFill>
              </a:rPr>
              <a:t>/learn</a:t>
            </a:r>
          </a:p>
        </p:txBody>
      </p:sp>
      <p:sp>
        <p:nvSpPr>
          <p:cNvPr id="17" name="Text Placeholder 16">
            <a:extLst>
              <a:ext uri="{FF2B5EF4-FFF2-40B4-BE49-F238E27FC236}">
                <a16:creationId xmlns:a16="http://schemas.microsoft.com/office/drawing/2014/main" id="{8A83A6CE-03D3-4FE0-868C-CC5D6152BD43}"/>
              </a:ext>
            </a:extLst>
          </p:cNvPr>
          <p:cNvSpPr>
            <a:spLocks noGrp="1"/>
          </p:cNvSpPr>
          <p:nvPr>
            <p:ph type="body" sz="quarter" idx="4294967295"/>
          </p:nvPr>
        </p:nvSpPr>
        <p:spPr>
          <a:xfrm>
            <a:off x="381000" y="2696678"/>
            <a:ext cx="5183188" cy="307975"/>
          </a:xfrm>
        </p:spPr>
        <p:txBody>
          <a:bodyPr>
            <a:normAutofit/>
          </a:bodyPr>
          <a:lstStyle/>
          <a:p>
            <a:pPr marL="0" indent="0">
              <a:buNone/>
            </a:pPr>
            <a:r>
              <a:rPr lang="en-US" sz="2000">
                <a:solidFill>
                  <a:schemeClr val="tx1">
                    <a:lumMod val="95000"/>
                    <a:lumOff val="5000"/>
                  </a:schemeClr>
                </a:solidFill>
                <a:latin typeface="+mj-lt"/>
              </a:rPr>
              <a:t>https://aka.ms/dotnet-conf-webUI</a:t>
            </a:r>
          </a:p>
        </p:txBody>
      </p:sp>
      <p:sp>
        <p:nvSpPr>
          <p:cNvPr id="14" name="Text Placeholder 13">
            <a:extLst>
              <a:ext uri="{FF2B5EF4-FFF2-40B4-BE49-F238E27FC236}">
                <a16:creationId xmlns:a16="http://schemas.microsoft.com/office/drawing/2014/main" id="{9EC354B0-B8AD-455A-8145-58323017D5FD}"/>
              </a:ext>
            </a:extLst>
          </p:cNvPr>
          <p:cNvSpPr>
            <a:spLocks noGrp="1"/>
          </p:cNvSpPr>
          <p:nvPr>
            <p:ph type="body" sz="quarter" idx="4294967295"/>
          </p:nvPr>
        </p:nvSpPr>
        <p:spPr>
          <a:xfrm>
            <a:off x="381000" y="3744051"/>
            <a:ext cx="4356100" cy="1230312"/>
          </a:xfrm>
        </p:spPr>
        <p:txBody>
          <a:bodyPr/>
          <a:lstStyle/>
          <a:p>
            <a:pPr marL="0" indent="0">
              <a:buNone/>
            </a:pPr>
            <a:r>
              <a:rPr lang="en-US" sz="2000"/>
              <a:t>Complete interactive learning exercises, watch videos, and practice and apply your new skills.</a:t>
            </a:r>
          </a:p>
        </p:txBody>
      </p:sp>
      <p:sp>
        <p:nvSpPr>
          <p:cNvPr id="2" name="Rectangle 1">
            <a:extLst>
              <a:ext uri="{FF2B5EF4-FFF2-40B4-BE49-F238E27FC236}">
                <a16:creationId xmlns:a16="http://schemas.microsoft.com/office/drawing/2014/main" id="{BDC4B57B-0127-44D6-AB9C-CB823B1613E3}"/>
              </a:ext>
            </a:extLst>
          </p:cNvPr>
          <p:cNvSpPr/>
          <p:nvPr/>
        </p:nvSpPr>
        <p:spPr bwMode="auto">
          <a:xfrm>
            <a:off x="5951538" y="0"/>
            <a:ext cx="6240462" cy="6858000"/>
          </a:xfrm>
          <a:prstGeom prst="rect">
            <a:avLst/>
          </a:prstGeom>
          <a:solidFill>
            <a:srgbClr val="3A2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9" name="Rectangle 8">
            <a:extLst>
              <a:ext uri="{FF2B5EF4-FFF2-40B4-BE49-F238E27FC236}">
                <a16:creationId xmlns:a16="http://schemas.microsoft.com/office/drawing/2014/main" id="{637F7F8D-7EE0-49FB-ADF9-A9AD69D08EC0}"/>
              </a:ext>
            </a:extLst>
          </p:cNvPr>
          <p:cNvSpPr/>
          <p:nvPr/>
        </p:nvSpPr>
        <p:spPr bwMode="auto">
          <a:xfrm>
            <a:off x="5481488" y="1537855"/>
            <a:ext cx="6055424" cy="33832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8" name="Picture 7" descr="A close up of a logo&#10;&#10;Description automatically generated">
            <a:extLst>
              <a:ext uri="{FF2B5EF4-FFF2-40B4-BE49-F238E27FC236}">
                <a16:creationId xmlns:a16="http://schemas.microsoft.com/office/drawing/2014/main" id="{594352A8-173F-442B-A945-143E5A51E89C}"/>
              </a:ext>
            </a:extLst>
          </p:cNvPr>
          <p:cNvPicPr>
            <a:picLocks noChangeAspect="1"/>
          </p:cNvPicPr>
          <p:nvPr/>
        </p:nvPicPr>
        <p:blipFill>
          <a:blip r:embed="rId3"/>
          <a:stretch>
            <a:fillRect/>
          </a:stretch>
        </p:blipFill>
        <p:spPr>
          <a:xfrm>
            <a:off x="4206240" y="491771"/>
            <a:ext cx="8605921" cy="6110204"/>
          </a:xfrm>
          <a:prstGeom prst="rect">
            <a:avLst/>
          </a:prstGeom>
        </p:spPr>
      </p:pic>
      <p:pic>
        <p:nvPicPr>
          <p:cNvPr id="5" name="Picture 4">
            <a:extLst>
              <a:ext uri="{FF2B5EF4-FFF2-40B4-BE49-F238E27FC236}">
                <a16:creationId xmlns:a16="http://schemas.microsoft.com/office/drawing/2014/main" id="{99BDFA88-5025-490D-84EC-202BE922F1B6}"/>
              </a:ext>
            </a:extLst>
          </p:cNvPr>
          <p:cNvPicPr>
            <a:picLocks noChangeAspect="1"/>
          </p:cNvPicPr>
          <p:nvPr/>
        </p:nvPicPr>
        <p:blipFill>
          <a:blip r:embed="rId4"/>
          <a:stretch>
            <a:fillRect/>
          </a:stretch>
        </p:blipFill>
        <p:spPr>
          <a:xfrm>
            <a:off x="5917606" y="1537855"/>
            <a:ext cx="5183188" cy="3314309"/>
          </a:xfrm>
          <a:prstGeom prst="rect">
            <a:avLst/>
          </a:prstGeom>
        </p:spPr>
      </p:pic>
    </p:spTree>
    <p:extLst>
      <p:ext uri="{BB962C8B-B14F-4D97-AF65-F5344CB8AC3E}">
        <p14:creationId xmlns:p14="http://schemas.microsoft.com/office/powerpoint/2010/main" val="91492319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0A1952-12F8-574F-B10D-AE30FF8C6027}"/>
              </a:ext>
            </a:extLst>
          </p:cNvPr>
          <p:cNvSpPr>
            <a:spLocks noGrp="1"/>
          </p:cNvSpPr>
          <p:nvPr>
            <p:ph type="title"/>
          </p:nvPr>
        </p:nvSpPr>
        <p:spPr/>
        <p:txBody>
          <a:bodyPr/>
          <a:lstStyle/>
          <a:p>
            <a:r>
              <a:rPr lang="en-US">
                <a:solidFill>
                  <a:srgbClr val="3A20A0"/>
                </a:solidFill>
              </a:rPr>
              <a:t>Resources</a:t>
            </a:r>
          </a:p>
        </p:txBody>
      </p:sp>
      <p:sp>
        <p:nvSpPr>
          <p:cNvPr id="11" name="Text Placeholder 2">
            <a:extLst>
              <a:ext uri="{FF2B5EF4-FFF2-40B4-BE49-F238E27FC236}">
                <a16:creationId xmlns:a16="http://schemas.microsoft.com/office/drawing/2014/main" id="{642CBB58-3E00-634D-A2F5-D76FBC975DFE}"/>
              </a:ext>
            </a:extLst>
          </p:cNvPr>
          <p:cNvSpPr txBox="1">
            <a:spLocks/>
          </p:cNvSpPr>
          <p:nvPr/>
        </p:nvSpPr>
        <p:spPr>
          <a:xfrm>
            <a:off x="6422059" y="1754703"/>
            <a:ext cx="4919094" cy="430887"/>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solidFill>
                  <a:srgbClr val="FFFFFF"/>
                </a:solidFill>
                <a:latin typeface="+mn-lt"/>
                <a:cs typeface="Segoe UI Semilight"/>
              </a:rPr>
              <a:t>Let’s Learn .NET: Razor Pages</a:t>
            </a:r>
            <a:endParaRPr lang="en-US">
              <a:solidFill>
                <a:srgbClr val="FFFFFF"/>
              </a:solidFill>
              <a:latin typeface="+mn-lt"/>
            </a:endParaRPr>
          </a:p>
        </p:txBody>
      </p:sp>
      <p:sp>
        <p:nvSpPr>
          <p:cNvPr id="10" name="TextBox 9">
            <a:extLst>
              <a:ext uri="{FF2B5EF4-FFF2-40B4-BE49-F238E27FC236}">
                <a16:creationId xmlns:a16="http://schemas.microsoft.com/office/drawing/2014/main" id="{862A225F-85E0-FE44-812B-4EDE1051A2B7}"/>
              </a:ext>
            </a:extLst>
          </p:cNvPr>
          <p:cNvSpPr txBox="1"/>
          <p:nvPr/>
        </p:nvSpPr>
        <p:spPr>
          <a:xfrm>
            <a:off x="6422059" y="2206945"/>
            <a:ext cx="3383234" cy="307777"/>
          </a:xfrm>
          <a:prstGeom prst="rect">
            <a:avLst/>
          </a:prstGeom>
          <a:noFill/>
        </p:spPr>
        <p:txBody>
          <a:bodyPr wrap="none" lIns="0" tIns="0" rIns="0" bIns="0" rtlCol="0" anchor="t">
            <a:spAutoFit/>
          </a:bodyPr>
          <a:lstStyle/>
          <a:p>
            <a:pPr lvl="0">
              <a:defRPr/>
            </a:pPr>
            <a:r>
              <a:rPr lang="en-US" sz="2000">
                <a:solidFill>
                  <a:schemeClr val="bg1"/>
                </a:solidFill>
              </a:rPr>
              <a:t>aka.ms/lets-learn-razor-pages</a:t>
            </a:r>
            <a:endParaRPr lang="en-US" sz="2000">
              <a:solidFill>
                <a:schemeClr val="bg1"/>
              </a:solidFill>
              <a:cs typeface="Segoe UI"/>
            </a:endParaRPr>
          </a:p>
        </p:txBody>
      </p:sp>
      <p:sp>
        <p:nvSpPr>
          <p:cNvPr id="6" name="Text Placeholder 2">
            <a:extLst>
              <a:ext uri="{FF2B5EF4-FFF2-40B4-BE49-F238E27FC236}">
                <a16:creationId xmlns:a16="http://schemas.microsoft.com/office/drawing/2014/main" id="{7EA8D303-C7F0-8D45-870B-4245349D1478}"/>
              </a:ext>
            </a:extLst>
          </p:cNvPr>
          <p:cNvSpPr txBox="1">
            <a:spLocks/>
          </p:cNvSpPr>
          <p:nvPr/>
        </p:nvSpPr>
        <p:spPr>
          <a:xfrm>
            <a:off x="6092500" y="3213557"/>
            <a:ext cx="4919094" cy="430887"/>
          </a:xfrm>
          <a:prstGeom prst="rect">
            <a:avLst/>
          </a:prstGeom>
        </p:spPr>
        <p:txBody>
          <a:bodyPr vert="horz" wrap="square" lIns="0" tIns="0" rIns="0" bIns="0" rtlCol="0" anchor="t">
            <a:spAutoFit/>
          </a:bodyPr>
          <a:lstStyle>
            <a:defPPr>
              <a:defRPr lang="en-US"/>
            </a:defPPr>
            <a:lvl1pPr marR="0" indent="0" defTabSz="932742" fontAlgn="auto">
              <a:lnSpc>
                <a:spcPct val="100000"/>
              </a:lnSpc>
              <a:spcBef>
                <a:spcPct val="20000"/>
              </a:spcBef>
              <a:spcAft>
                <a:spcPts val="0"/>
              </a:spcAft>
              <a:buClrTx/>
              <a:buSzPct val="90000"/>
              <a:buFont typeface="Wingdings" panose="05000000000000000000" pitchFamily="2" charset="2"/>
              <a:buNone/>
              <a:tabLst/>
              <a:defRPr sz="2800" spc="0" baseline="0">
                <a:solidFill>
                  <a:srgbClr val="000000"/>
                </a:solidFill>
                <a:cs typeface="Segoe UI Semilight"/>
              </a:defRPr>
            </a:lvl1pPr>
            <a:lvl2pPr marL="228600"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2pPr>
            <a:lvl3pPr marL="457200" marR="0" indent="0" defTabSz="932742" fontAlgn="auto">
              <a:lnSpc>
                <a:spcPct val="100000"/>
              </a:lnSpc>
              <a:spcBef>
                <a:spcPct val="20000"/>
              </a:spcBef>
              <a:spcAft>
                <a:spcPts val="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6858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4pPr>
            <a:lvl5pPr marL="9144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US">
                <a:solidFill>
                  <a:srgbClr val="FFFFFF"/>
                </a:solidFill>
                <a:latin typeface="+mn-lt"/>
                <a:cs typeface="Segoe UI Semilight"/>
              </a:rPr>
              <a:t>.NET Website – ASP.NET</a:t>
            </a:r>
            <a:endParaRPr lang="en-US">
              <a:solidFill>
                <a:srgbClr val="FFFFFF"/>
              </a:solidFill>
              <a:latin typeface="+mn-lt"/>
            </a:endParaRPr>
          </a:p>
        </p:txBody>
      </p:sp>
      <p:sp>
        <p:nvSpPr>
          <p:cNvPr id="8" name="TextBox 7">
            <a:extLst>
              <a:ext uri="{FF2B5EF4-FFF2-40B4-BE49-F238E27FC236}">
                <a16:creationId xmlns:a16="http://schemas.microsoft.com/office/drawing/2014/main" id="{3B5EF538-268D-C440-BCA6-019B1DEE5307}"/>
              </a:ext>
            </a:extLst>
          </p:cNvPr>
          <p:cNvSpPr txBox="1"/>
          <p:nvPr/>
        </p:nvSpPr>
        <p:spPr>
          <a:xfrm>
            <a:off x="6092500" y="3644709"/>
            <a:ext cx="3919150" cy="307777"/>
          </a:xfrm>
          <a:prstGeom prst="rect">
            <a:avLst/>
          </a:prstGeom>
          <a:noFill/>
        </p:spPr>
        <p:txBody>
          <a:bodyPr wrap="none" lIns="0" tIns="0" rIns="0" bIns="0" rtlCol="0" anchor="t">
            <a:spAutoFit/>
          </a:bodyPr>
          <a:lstStyle/>
          <a:p>
            <a:pPr lvl="0">
              <a:defRPr/>
            </a:pPr>
            <a:r>
              <a:rPr lang="en-US" sz="2000">
                <a:solidFill>
                  <a:schemeClr val="bg1"/>
                </a:solidFill>
              </a:rPr>
              <a:t>dotnet.microsoft.com/apps/aspnet</a:t>
            </a:r>
          </a:p>
        </p:txBody>
      </p:sp>
      <p:sp>
        <p:nvSpPr>
          <p:cNvPr id="14" name="Text Placeholder 2">
            <a:extLst>
              <a:ext uri="{FF2B5EF4-FFF2-40B4-BE49-F238E27FC236}">
                <a16:creationId xmlns:a16="http://schemas.microsoft.com/office/drawing/2014/main" id="{5F6CF740-FD30-B641-95AB-9AD74AFF43B4}"/>
              </a:ext>
            </a:extLst>
          </p:cNvPr>
          <p:cNvSpPr txBox="1">
            <a:spLocks/>
          </p:cNvSpPr>
          <p:nvPr/>
        </p:nvSpPr>
        <p:spPr>
          <a:xfrm>
            <a:off x="5693256" y="4672411"/>
            <a:ext cx="4919095" cy="430887"/>
          </a:xfrm>
          <a:prstGeom prst="rect">
            <a:avLst/>
          </a:prstGeom>
        </p:spPr>
        <p:txBody>
          <a:bodyPr vert="horz" wrap="square" lIns="0" tIns="0" rIns="0" bIns="0" rtlCol="0" anchor="t">
            <a:spAutoFit/>
          </a:bodyPr>
          <a:lstStyle>
            <a:defPPr>
              <a:defRPr lang="en-US"/>
            </a:defPPr>
            <a:lvl1pPr marR="0" indent="0" defTabSz="932742" fontAlgn="auto">
              <a:lnSpc>
                <a:spcPct val="100000"/>
              </a:lnSpc>
              <a:spcBef>
                <a:spcPct val="20000"/>
              </a:spcBef>
              <a:spcAft>
                <a:spcPts val="0"/>
              </a:spcAft>
              <a:buClrTx/>
              <a:buSzPct val="90000"/>
              <a:buFont typeface="Wingdings" panose="05000000000000000000" pitchFamily="2" charset="2"/>
              <a:buNone/>
              <a:tabLst/>
              <a:defRPr sz="2800" spc="0" baseline="0">
                <a:solidFill>
                  <a:srgbClr val="000000"/>
                </a:solidFill>
                <a:cs typeface="Segoe UI Semilight"/>
              </a:defRPr>
            </a:lvl1pPr>
            <a:lvl2pPr marL="228600"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gradFill>
                  <a:gsLst>
                    <a:gs pos="1250">
                      <a:schemeClr val="tx1"/>
                    </a:gs>
                    <a:gs pos="100000">
                      <a:schemeClr val="tx1"/>
                    </a:gs>
                  </a:gsLst>
                  <a:lin ang="5400000" scaled="0"/>
                </a:gradFill>
              </a:defRPr>
            </a:lvl2pPr>
            <a:lvl3pPr marL="457200" marR="0" indent="0" defTabSz="932742" fontAlgn="auto">
              <a:lnSpc>
                <a:spcPct val="100000"/>
              </a:lnSpc>
              <a:spcBef>
                <a:spcPct val="20000"/>
              </a:spcBef>
              <a:spcAft>
                <a:spcPts val="0"/>
              </a:spcAft>
              <a:buClrTx/>
              <a:buSzPct val="90000"/>
              <a:buFont typeface="Wingdings" panose="05000000000000000000" pitchFamily="2" charset="2"/>
              <a:buNone/>
              <a:tabLst/>
              <a:defRPr sz="1600" spc="0" baseline="0">
                <a:gradFill>
                  <a:gsLst>
                    <a:gs pos="1250">
                      <a:schemeClr val="tx1"/>
                    </a:gs>
                    <a:gs pos="100000">
                      <a:schemeClr val="tx1"/>
                    </a:gs>
                  </a:gsLst>
                  <a:lin ang="5400000" scaled="0"/>
                </a:gradFill>
              </a:defRPr>
            </a:lvl3pPr>
            <a:lvl4pPr marL="6858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4pPr>
            <a:lvl5pPr marL="914400" marR="0" indent="0" defTabSz="932742" fontAlgn="auto">
              <a:lnSpc>
                <a:spcPct val="100000"/>
              </a:lnSpc>
              <a:spcBef>
                <a:spcPct val="20000"/>
              </a:spcBef>
              <a:spcAft>
                <a:spcPts val="0"/>
              </a:spcAft>
              <a:buClrTx/>
              <a:buSzPct val="90000"/>
              <a:buFont typeface="Wingdings" panose="05000000000000000000" pitchFamily="2" charset="2"/>
              <a:buNone/>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US">
                <a:solidFill>
                  <a:srgbClr val="FFFFFF"/>
                </a:solidFill>
                <a:latin typeface="+mn-lt"/>
                <a:cs typeface="Segoe UI Semilight"/>
              </a:rPr>
              <a:t>ASP.NET Learning Resources</a:t>
            </a:r>
            <a:endParaRPr lang="en-US">
              <a:solidFill>
                <a:srgbClr val="FFFFFF"/>
              </a:solidFill>
              <a:latin typeface="+mn-lt"/>
            </a:endParaRPr>
          </a:p>
        </p:txBody>
      </p:sp>
      <p:sp>
        <p:nvSpPr>
          <p:cNvPr id="13" name="TextBox 12">
            <a:extLst>
              <a:ext uri="{FF2B5EF4-FFF2-40B4-BE49-F238E27FC236}">
                <a16:creationId xmlns:a16="http://schemas.microsoft.com/office/drawing/2014/main" id="{CE054B57-5E78-0848-AF5E-838CA77C9AE6}"/>
              </a:ext>
            </a:extLst>
          </p:cNvPr>
          <p:cNvSpPr txBox="1"/>
          <p:nvPr/>
        </p:nvSpPr>
        <p:spPr>
          <a:xfrm>
            <a:off x="5693257" y="5191185"/>
            <a:ext cx="3941079" cy="307777"/>
          </a:xfrm>
          <a:prstGeom prst="rect">
            <a:avLst/>
          </a:prstGeom>
          <a:noFill/>
        </p:spPr>
        <p:txBody>
          <a:bodyPr wrap="none" lIns="0" tIns="0" rIns="0" bIns="0" rtlCol="0" anchor="t">
            <a:spAutoFit/>
          </a:bodyPr>
          <a:lstStyle/>
          <a:p>
            <a:pPr lvl="0">
              <a:defRPr/>
            </a:pPr>
            <a:r>
              <a:rPr lang="en-US" sz="2000">
                <a:solidFill>
                  <a:schemeClr val="bg1"/>
                </a:solidFill>
              </a:rPr>
              <a:t>dotnet.microsoft.com/learn/aspnet</a:t>
            </a:r>
            <a:endParaRPr lang="en-US" sz="2000">
              <a:solidFill>
                <a:schemeClr val="bg1"/>
              </a:solidFill>
              <a:cs typeface="Segoe UI"/>
            </a:endParaRPr>
          </a:p>
        </p:txBody>
      </p:sp>
      <p:sp>
        <p:nvSpPr>
          <p:cNvPr id="2" name="TextBox 1">
            <a:extLst>
              <a:ext uri="{FF2B5EF4-FFF2-40B4-BE49-F238E27FC236}">
                <a16:creationId xmlns:a16="http://schemas.microsoft.com/office/drawing/2014/main" id="{5CD333FC-7386-40D2-864D-9241DC1466A3}"/>
              </a:ext>
            </a:extLst>
          </p:cNvPr>
          <p:cNvSpPr txBox="1"/>
          <p:nvPr/>
        </p:nvSpPr>
        <p:spPr>
          <a:xfrm>
            <a:off x="5845637" y="1754701"/>
            <a:ext cx="493725" cy="430887"/>
          </a:xfrm>
          <a:prstGeom prst="rect">
            <a:avLst/>
          </a:prstGeom>
          <a:noFill/>
        </p:spPr>
        <p:txBody>
          <a:bodyPr wrap="none" lIns="0" tIns="0" rIns="0" bIns="0" rtlCol="0">
            <a:spAutoFit/>
          </a:bodyPr>
          <a:lstStyle/>
          <a:p>
            <a:pPr algn="l"/>
            <a:r>
              <a:rPr lang="en-US" sz="2800"/>
              <a:t>➡️</a:t>
            </a:r>
          </a:p>
        </p:txBody>
      </p:sp>
      <p:sp>
        <p:nvSpPr>
          <p:cNvPr id="52" name="TextBox 51">
            <a:extLst>
              <a:ext uri="{FF2B5EF4-FFF2-40B4-BE49-F238E27FC236}">
                <a16:creationId xmlns:a16="http://schemas.microsoft.com/office/drawing/2014/main" id="{486CDF3A-5FEA-4C5F-B84B-D1891DD16F5F}"/>
              </a:ext>
            </a:extLst>
          </p:cNvPr>
          <p:cNvSpPr txBox="1"/>
          <p:nvPr/>
        </p:nvSpPr>
        <p:spPr>
          <a:xfrm>
            <a:off x="5113199" y="4627212"/>
            <a:ext cx="493725" cy="430887"/>
          </a:xfrm>
          <a:prstGeom prst="rect">
            <a:avLst/>
          </a:prstGeom>
          <a:noFill/>
        </p:spPr>
        <p:txBody>
          <a:bodyPr wrap="none" lIns="0" tIns="0" rIns="0" bIns="0" rtlCol="0">
            <a:spAutoFit/>
          </a:bodyPr>
          <a:lstStyle/>
          <a:p>
            <a:pPr algn="l"/>
            <a:r>
              <a:rPr lang="en-US" sz="2800"/>
              <a:t>➡️</a:t>
            </a:r>
          </a:p>
        </p:txBody>
      </p:sp>
      <p:sp>
        <p:nvSpPr>
          <p:cNvPr id="53" name="TextBox 52">
            <a:extLst>
              <a:ext uri="{FF2B5EF4-FFF2-40B4-BE49-F238E27FC236}">
                <a16:creationId xmlns:a16="http://schemas.microsoft.com/office/drawing/2014/main" id="{D8EBF703-B885-4EC7-9E30-0EA7C802A9A4}"/>
              </a:ext>
            </a:extLst>
          </p:cNvPr>
          <p:cNvSpPr txBox="1"/>
          <p:nvPr/>
        </p:nvSpPr>
        <p:spPr>
          <a:xfrm>
            <a:off x="5517499" y="3213556"/>
            <a:ext cx="493725" cy="430887"/>
          </a:xfrm>
          <a:prstGeom prst="rect">
            <a:avLst/>
          </a:prstGeom>
          <a:noFill/>
        </p:spPr>
        <p:txBody>
          <a:bodyPr wrap="none" lIns="0" tIns="0" rIns="0" bIns="0" rtlCol="0">
            <a:spAutoFit/>
          </a:bodyPr>
          <a:lstStyle/>
          <a:p>
            <a:pPr algn="l"/>
            <a:r>
              <a:rPr lang="en-US" sz="2800"/>
              <a:t>➡️</a:t>
            </a:r>
          </a:p>
        </p:txBody>
      </p:sp>
    </p:spTree>
    <p:extLst>
      <p:ext uri="{BB962C8B-B14F-4D97-AF65-F5344CB8AC3E}">
        <p14:creationId xmlns:p14="http://schemas.microsoft.com/office/powerpoint/2010/main" val="28017827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F81361A8-31D3-8143-8F3F-AC906256F3D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pic>
        <p:nvPicPr>
          <p:cNvPr id="8" name="Graphic 7">
            <a:extLst>
              <a:ext uri="{FF2B5EF4-FFF2-40B4-BE49-F238E27FC236}">
                <a16:creationId xmlns:a16="http://schemas.microsoft.com/office/drawing/2014/main" id="{1EB15B65-641B-B747-9ED0-F09D51A384B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30059">
            <a:off x="8734126" y="3328313"/>
            <a:ext cx="3291797" cy="3012831"/>
          </a:xfrm>
          <a:prstGeom prst="rect">
            <a:avLst/>
          </a:prstGeom>
        </p:spPr>
      </p:pic>
      <p:sp>
        <p:nvSpPr>
          <p:cNvPr id="2" name="Title 1">
            <a:extLst>
              <a:ext uri="{FF2B5EF4-FFF2-40B4-BE49-F238E27FC236}">
                <a16:creationId xmlns:a16="http://schemas.microsoft.com/office/drawing/2014/main" id="{096FE8AF-C54E-8B47-969A-459B511062AA}"/>
              </a:ext>
            </a:extLst>
          </p:cNvPr>
          <p:cNvSpPr>
            <a:spLocks noGrp="1"/>
          </p:cNvSpPr>
          <p:nvPr>
            <p:ph type="title"/>
          </p:nvPr>
        </p:nvSpPr>
        <p:spPr>
          <a:xfrm>
            <a:off x="831850" y="2715816"/>
            <a:ext cx="10515600" cy="1846659"/>
          </a:xfrm>
        </p:spPr>
        <p:txBody>
          <a:bodyPr/>
          <a:lstStyle/>
          <a:p>
            <a:r>
              <a:rPr lang="en-US">
                <a:solidFill>
                  <a:schemeClr val="bg1"/>
                </a:solidFill>
              </a:rPr>
              <a:t>Create a web UI with ASP.NET Core</a:t>
            </a:r>
          </a:p>
        </p:txBody>
      </p:sp>
      <p:sp>
        <p:nvSpPr>
          <p:cNvPr id="3" name="Text Placeholder 2">
            <a:extLst>
              <a:ext uri="{FF2B5EF4-FFF2-40B4-BE49-F238E27FC236}">
                <a16:creationId xmlns:a16="http://schemas.microsoft.com/office/drawing/2014/main" id="{0783A175-10B8-0B47-A3ED-FDEB68569CA0}"/>
              </a:ext>
            </a:extLst>
          </p:cNvPr>
          <p:cNvSpPr>
            <a:spLocks noGrp="1"/>
          </p:cNvSpPr>
          <p:nvPr>
            <p:ph type="body" idx="1"/>
          </p:nvPr>
        </p:nvSpPr>
        <p:spPr>
          <a:xfrm>
            <a:off x="831850" y="4589463"/>
            <a:ext cx="10515600" cy="369332"/>
          </a:xfrm>
        </p:spPr>
        <p:txBody>
          <a:bodyPr/>
          <a:lstStyle/>
          <a:p>
            <a:r>
              <a:rPr lang="en-US">
                <a:solidFill>
                  <a:schemeClr val="bg1"/>
                </a:solidFill>
              </a:rPr>
              <a:t>Jon Galloway &amp; Maira Wenzel</a:t>
            </a:r>
          </a:p>
        </p:txBody>
      </p:sp>
    </p:spTree>
    <p:extLst>
      <p:ext uri="{BB962C8B-B14F-4D97-AF65-F5344CB8AC3E}">
        <p14:creationId xmlns:p14="http://schemas.microsoft.com/office/powerpoint/2010/main" val="38521206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Logo&#10;&#10;Description automatically generated">
            <a:extLst>
              <a:ext uri="{FF2B5EF4-FFF2-40B4-BE49-F238E27FC236}">
                <a16:creationId xmlns:a16="http://schemas.microsoft.com/office/drawing/2014/main" id="{27F100EE-C4EE-4E61-97C8-BB80F41B09F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3269" y="243249"/>
            <a:ext cx="2966706" cy="631214"/>
          </a:xfrm>
          <a:prstGeom prst="rect">
            <a:avLst/>
          </a:prstGeom>
        </p:spPr>
      </p:pic>
      <p:sp>
        <p:nvSpPr>
          <p:cNvPr id="9" name="Text Placeholder 8">
            <a:extLst>
              <a:ext uri="{FF2B5EF4-FFF2-40B4-BE49-F238E27FC236}">
                <a16:creationId xmlns:a16="http://schemas.microsoft.com/office/drawing/2014/main" id="{85B5D3B6-6B92-4732-BC24-54ABFCBEBC55}"/>
              </a:ext>
            </a:extLst>
          </p:cNvPr>
          <p:cNvSpPr>
            <a:spLocks noGrp="1"/>
          </p:cNvSpPr>
          <p:nvPr>
            <p:ph type="body" sz="quarter" idx="12"/>
          </p:nvPr>
        </p:nvSpPr>
        <p:spPr>
          <a:xfrm>
            <a:off x="900279" y="1641039"/>
            <a:ext cx="6406653" cy="1107996"/>
          </a:xfrm>
        </p:spPr>
        <p:txBody>
          <a:bodyPr/>
          <a:lstStyle/>
          <a:p>
            <a:r>
              <a:rPr lang="en-US"/>
              <a:t>Modern Web Development with .NET 6</a:t>
            </a:r>
          </a:p>
        </p:txBody>
      </p:sp>
      <p:sp>
        <p:nvSpPr>
          <p:cNvPr id="8" name="Text Placeholder 7">
            <a:extLst>
              <a:ext uri="{FF2B5EF4-FFF2-40B4-BE49-F238E27FC236}">
                <a16:creationId xmlns:a16="http://schemas.microsoft.com/office/drawing/2014/main" id="{68553A5C-56D3-42F1-A7BC-CCDF76F3B953}"/>
              </a:ext>
            </a:extLst>
          </p:cNvPr>
          <p:cNvSpPr>
            <a:spLocks noGrp="1"/>
          </p:cNvSpPr>
          <p:nvPr>
            <p:ph type="body" sz="quarter" idx="10"/>
          </p:nvPr>
        </p:nvSpPr>
        <p:spPr>
          <a:xfrm>
            <a:off x="884877" y="3495271"/>
            <a:ext cx="6406651" cy="812530"/>
          </a:xfrm>
        </p:spPr>
        <p:txBody>
          <a:bodyPr/>
          <a:lstStyle/>
          <a:p>
            <a:r>
              <a:rPr lang="en-US" sz="2400"/>
              <a:t>Register Now : </a:t>
            </a:r>
          </a:p>
          <a:p>
            <a:r>
              <a:rPr lang="en-US" sz="2400">
                <a:solidFill>
                  <a:schemeClr val="accent1">
                    <a:lumMod val="50000"/>
                  </a:schemeClr>
                </a:solidFill>
              </a:rPr>
              <a:t>https://aka.ms/LearnLive-MWD-withdotNET6</a:t>
            </a:r>
          </a:p>
        </p:txBody>
      </p:sp>
      <p:sp>
        <p:nvSpPr>
          <p:cNvPr id="12" name="Text Placeholder 9">
            <a:extLst>
              <a:ext uri="{FF2B5EF4-FFF2-40B4-BE49-F238E27FC236}">
                <a16:creationId xmlns:a16="http://schemas.microsoft.com/office/drawing/2014/main" id="{F5CB7A3B-7A94-46F7-8537-7823B9AD0D62}"/>
              </a:ext>
            </a:extLst>
          </p:cNvPr>
          <p:cNvSpPr txBox="1">
            <a:spLocks/>
          </p:cNvSpPr>
          <p:nvPr/>
        </p:nvSpPr>
        <p:spPr>
          <a:xfrm>
            <a:off x="900279" y="2836305"/>
            <a:ext cx="6406651" cy="276999"/>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800" kern="1200" spc="0" baseline="0">
                <a:solidFill>
                  <a:schemeClr val="bg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bg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bg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5-part series, starting Monday, November 15 @ 2:00pm Pacific</a:t>
            </a:r>
          </a:p>
        </p:txBody>
      </p:sp>
      <p:grpSp>
        <p:nvGrpSpPr>
          <p:cNvPr id="22" name="Group 21">
            <a:extLst>
              <a:ext uri="{FF2B5EF4-FFF2-40B4-BE49-F238E27FC236}">
                <a16:creationId xmlns:a16="http://schemas.microsoft.com/office/drawing/2014/main" id="{17C5BE3C-24D1-4B16-A101-48A4B0C892B8}"/>
              </a:ext>
            </a:extLst>
          </p:cNvPr>
          <p:cNvGrpSpPr/>
          <p:nvPr/>
        </p:nvGrpSpPr>
        <p:grpSpPr>
          <a:xfrm>
            <a:off x="8302692" y="890782"/>
            <a:ext cx="3431732" cy="5076436"/>
            <a:chOff x="8307662" y="1442774"/>
            <a:chExt cx="3431732" cy="5076436"/>
          </a:xfrm>
        </p:grpSpPr>
        <p:pic>
          <p:nvPicPr>
            <p:cNvPr id="1026" name="Picture 2">
              <a:extLst>
                <a:ext uri="{FF2B5EF4-FFF2-40B4-BE49-F238E27FC236}">
                  <a16:creationId xmlns:a16="http://schemas.microsoft.com/office/drawing/2014/main" id="{5814CFF5-91E0-4D14-B7FC-F45532FA4F1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650" t="-950" r="15221" b="950"/>
            <a:stretch/>
          </p:blipFill>
          <p:spPr bwMode="auto">
            <a:xfrm>
              <a:off x="8473833" y="1442774"/>
              <a:ext cx="1070727" cy="1111088"/>
            </a:xfrm>
            <a:prstGeom prst="ellipse">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35FC5F98-FDA9-400C-BD1B-AE2C365BEBB3}"/>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6364" t="313" r="16562" b="-313"/>
            <a:stretch/>
          </p:blipFill>
          <p:spPr bwMode="auto">
            <a:xfrm>
              <a:off x="10615515" y="1442774"/>
              <a:ext cx="1070727" cy="1107628"/>
            </a:xfrm>
            <a:prstGeom prst="ellipse">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1AED0C4C-55D8-496B-B1AB-19F0016571C2}"/>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9471" r="5671" b="17641"/>
            <a:stretch/>
          </p:blipFill>
          <p:spPr bwMode="auto">
            <a:xfrm>
              <a:off x="8500527" y="3254406"/>
              <a:ext cx="1017339" cy="1107628"/>
            </a:xfrm>
            <a:prstGeom prst="ellipse">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9BAA304F-2B7F-4DE6-9E71-957D963B0F25}"/>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7987" r="18232"/>
            <a:stretch/>
          </p:blipFill>
          <p:spPr bwMode="auto">
            <a:xfrm>
              <a:off x="10628051" y="3254407"/>
              <a:ext cx="1080152" cy="1107627"/>
            </a:xfrm>
            <a:prstGeom prst="ellipse">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D140EBB6-E295-4E21-AD76-3FB84BF664F5}"/>
                </a:ext>
              </a:extLst>
            </p:cNvPr>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r="12679"/>
            <a:stretch/>
          </p:blipFill>
          <p:spPr bwMode="auto">
            <a:xfrm>
              <a:off x="8425860" y="5100901"/>
              <a:ext cx="1166672" cy="1107628"/>
            </a:xfrm>
            <a:prstGeom prst="ellipse">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D3D63809-AFC3-44AB-B242-91DD243E22E1}"/>
                </a:ext>
              </a:extLst>
            </p:cNvPr>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6094" r="8655"/>
            <a:stretch/>
          </p:blipFill>
          <p:spPr bwMode="auto">
            <a:xfrm>
              <a:off x="10615515" y="5089632"/>
              <a:ext cx="1118897" cy="1118897"/>
            </a:xfrm>
            <a:prstGeom prst="ellipse">
              <a:avLst/>
            </a:prstGeom>
            <a:noFill/>
            <a:extLst>
              <a:ext uri="{909E8E84-426E-40DD-AFC4-6F175D3DCCD1}">
                <a14:hiddenFill xmlns:a14="http://schemas.microsoft.com/office/drawing/2010/main">
                  <a:solidFill>
                    <a:srgbClr val="FFFFFF"/>
                  </a:solidFill>
                </a14:hiddenFill>
              </a:ext>
            </a:extLst>
          </p:spPr>
        </p:pic>
        <p:sp>
          <p:nvSpPr>
            <p:cNvPr id="15" name="Text Placeholder 9">
              <a:extLst>
                <a:ext uri="{FF2B5EF4-FFF2-40B4-BE49-F238E27FC236}">
                  <a16:creationId xmlns:a16="http://schemas.microsoft.com/office/drawing/2014/main" id="{3F635A22-EA25-4E52-8DBF-5EDD821DEDC2}"/>
                </a:ext>
              </a:extLst>
            </p:cNvPr>
            <p:cNvSpPr txBox="1">
              <a:spLocks/>
            </p:cNvSpPr>
            <p:nvPr/>
          </p:nvSpPr>
          <p:spPr>
            <a:xfrm>
              <a:off x="8425860" y="2627135"/>
              <a:ext cx="1166673" cy="18466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800" kern="1200" spc="0" baseline="0">
                  <a:solidFill>
                    <a:schemeClr val="bg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bg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bg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a:t>Scott Hanselman</a:t>
              </a:r>
            </a:p>
          </p:txBody>
        </p:sp>
        <p:sp>
          <p:nvSpPr>
            <p:cNvPr id="16" name="Text Placeholder 9">
              <a:extLst>
                <a:ext uri="{FF2B5EF4-FFF2-40B4-BE49-F238E27FC236}">
                  <a16:creationId xmlns:a16="http://schemas.microsoft.com/office/drawing/2014/main" id="{862F8D1E-0265-4457-9F74-6D5B31F8D601}"/>
                </a:ext>
              </a:extLst>
            </p:cNvPr>
            <p:cNvSpPr txBox="1">
              <a:spLocks/>
            </p:cNvSpPr>
            <p:nvPr/>
          </p:nvSpPr>
          <p:spPr>
            <a:xfrm>
              <a:off x="10707156" y="2634196"/>
              <a:ext cx="935347" cy="18466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800" kern="1200" spc="0" baseline="0">
                  <a:solidFill>
                    <a:schemeClr val="bg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bg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bg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a:t>Maira Wenzel</a:t>
              </a:r>
            </a:p>
          </p:txBody>
        </p:sp>
        <p:sp>
          <p:nvSpPr>
            <p:cNvPr id="17" name="Text Placeholder 9">
              <a:extLst>
                <a:ext uri="{FF2B5EF4-FFF2-40B4-BE49-F238E27FC236}">
                  <a16:creationId xmlns:a16="http://schemas.microsoft.com/office/drawing/2014/main" id="{3599A60C-4F88-412D-B1B2-9D010C7B57A5}"/>
                </a:ext>
              </a:extLst>
            </p:cNvPr>
            <p:cNvSpPr txBox="1">
              <a:spLocks/>
            </p:cNvSpPr>
            <p:nvPr/>
          </p:nvSpPr>
          <p:spPr>
            <a:xfrm>
              <a:off x="8696926" y="4456901"/>
              <a:ext cx="624540" cy="19170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800" kern="1200" spc="0" baseline="0">
                  <a:solidFill>
                    <a:schemeClr val="bg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bg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bg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a:t>Jeff Fritz</a:t>
              </a:r>
            </a:p>
          </p:txBody>
        </p:sp>
        <p:sp>
          <p:nvSpPr>
            <p:cNvPr id="18" name="Text Placeholder 9">
              <a:extLst>
                <a:ext uri="{FF2B5EF4-FFF2-40B4-BE49-F238E27FC236}">
                  <a16:creationId xmlns:a16="http://schemas.microsoft.com/office/drawing/2014/main" id="{36DD3660-2E38-4B8B-B2BE-F4B6E1B52398}"/>
                </a:ext>
              </a:extLst>
            </p:cNvPr>
            <p:cNvSpPr txBox="1">
              <a:spLocks/>
            </p:cNvSpPr>
            <p:nvPr/>
          </p:nvSpPr>
          <p:spPr>
            <a:xfrm>
              <a:off x="10714201" y="4448834"/>
              <a:ext cx="928302" cy="19170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800" kern="1200" spc="0" baseline="0">
                  <a:solidFill>
                    <a:schemeClr val="bg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bg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bg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a:t>Jon Galloway</a:t>
              </a:r>
            </a:p>
          </p:txBody>
        </p:sp>
        <p:sp>
          <p:nvSpPr>
            <p:cNvPr id="20" name="Text Placeholder 9">
              <a:extLst>
                <a:ext uri="{FF2B5EF4-FFF2-40B4-BE49-F238E27FC236}">
                  <a16:creationId xmlns:a16="http://schemas.microsoft.com/office/drawing/2014/main" id="{F466FA9A-F927-455F-B81B-1EE8E1DFCF94}"/>
                </a:ext>
              </a:extLst>
            </p:cNvPr>
            <p:cNvSpPr txBox="1">
              <a:spLocks/>
            </p:cNvSpPr>
            <p:nvPr/>
          </p:nvSpPr>
          <p:spPr>
            <a:xfrm>
              <a:off x="8307662" y="6334544"/>
              <a:ext cx="1403068" cy="18466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800" kern="1200" spc="0" baseline="0">
                  <a:solidFill>
                    <a:schemeClr val="bg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bg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bg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a:t>James Montemagno</a:t>
              </a:r>
            </a:p>
          </p:txBody>
        </p:sp>
        <p:sp>
          <p:nvSpPr>
            <p:cNvPr id="21" name="Text Placeholder 9">
              <a:extLst>
                <a:ext uri="{FF2B5EF4-FFF2-40B4-BE49-F238E27FC236}">
                  <a16:creationId xmlns:a16="http://schemas.microsoft.com/office/drawing/2014/main" id="{4C92B0A5-7A5E-4FC9-A82D-77F5F7796AFB}"/>
                </a:ext>
              </a:extLst>
            </p:cNvPr>
            <p:cNvSpPr txBox="1">
              <a:spLocks/>
            </p:cNvSpPr>
            <p:nvPr/>
          </p:nvSpPr>
          <p:spPr>
            <a:xfrm>
              <a:off x="10685420" y="6334544"/>
              <a:ext cx="979086" cy="18466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800" kern="1200" spc="0" baseline="0">
                  <a:solidFill>
                    <a:schemeClr val="bg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bg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bg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a:t>Matt Soucoup</a:t>
              </a:r>
            </a:p>
          </p:txBody>
        </p:sp>
        <p:pic>
          <p:nvPicPr>
            <p:cNvPr id="35" name="Picture 6">
              <a:extLst>
                <a:ext uri="{FF2B5EF4-FFF2-40B4-BE49-F238E27FC236}">
                  <a16:creationId xmlns:a16="http://schemas.microsoft.com/office/drawing/2014/main" id="{B072A3BF-84C0-4891-9699-6C0148FBA167}"/>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6364" t="313" r="16562" b="-313"/>
            <a:stretch/>
          </p:blipFill>
          <p:spPr bwMode="auto">
            <a:xfrm>
              <a:off x="10644582" y="1442774"/>
              <a:ext cx="1070727" cy="1107628"/>
            </a:xfrm>
            <a:prstGeom prst="ellipse">
              <a:avLst/>
            </a:prstGeom>
            <a:noFill/>
            <a:extLst>
              <a:ext uri="{909E8E84-426E-40DD-AFC4-6F175D3DCCD1}">
                <a14:hiddenFill xmlns:a14="http://schemas.microsoft.com/office/drawing/2010/main">
                  <a:solidFill>
                    <a:srgbClr val="FFFFFF"/>
                  </a:solidFill>
                </a14:hiddenFill>
              </a:ext>
            </a:extLst>
          </p:spPr>
        </p:pic>
        <p:pic>
          <p:nvPicPr>
            <p:cNvPr id="36" name="Picture 10">
              <a:extLst>
                <a:ext uri="{FF2B5EF4-FFF2-40B4-BE49-F238E27FC236}">
                  <a16:creationId xmlns:a16="http://schemas.microsoft.com/office/drawing/2014/main" id="{8F6FE2D2-E108-44B0-8815-219CE14D68E3}"/>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7987" r="18232"/>
            <a:stretch/>
          </p:blipFill>
          <p:spPr bwMode="auto">
            <a:xfrm>
              <a:off x="10639869" y="3254407"/>
              <a:ext cx="1080152" cy="1107627"/>
            </a:xfrm>
            <a:prstGeom prst="ellipse">
              <a:avLst/>
            </a:prstGeom>
            <a:noFill/>
            <a:extLst>
              <a:ext uri="{909E8E84-426E-40DD-AFC4-6F175D3DCCD1}">
                <a14:hiddenFill xmlns:a14="http://schemas.microsoft.com/office/drawing/2010/main">
                  <a:solidFill>
                    <a:srgbClr val="FFFFFF"/>
                  </a:solidFill>
                </a14:hiddenFill>
              </a:ext>
            </a:extLst>
          </p:spPr>
        </p:pic>
        <p:pic>
          <p:nvPicPr>
            <p:cNvPr id="37" name="Picture 14">
              <a:extLst>
                <a:ext uri="{FF2B5EF4-FFF2-40B4-BE49-F238E27FC236}">
                  <a16:creationId xmlns:a16="http://schemas.microsoft.com/office/drawing/2014/main" id="{78788A29-2DE2-43B4-8C64-E276457A9407}"/>
                </a:ext>
              </a:extLst>
            </p:cNvPr>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6094" r="8655"/>
            <a:stretch/>
          </p:blipFill>
          <p:spPr bwMode="auto">
            <a:xfrm>
              <a:off x="10620497" y="5089632"/>
              <a:ext cx="1118897" cy="1118897"/>
            </a:xfrm>
            <a:prstGeom prst="ellipse">
              <a:avLst/>
            </a:prstGeom>
            <a:noFill/>
            <a:extLst>
              <a:ext uri="{909E8E84-426E-40DD-AFC4-6F175D3DCCD1}">
                <a14:hiddenFill xmlns:a14="http://schemas.microsoft.com/office/drawing/2010/main">
                  <a:solidFill>
                    <a:srgbClr val="FFFFFF"/>
                  </a:solidFill>
                </a14:hiddenFill>
              </a:ext>
            </a:extLst>
          </p:spPr>
        </p:pic>
        <p:sp>
          <p:nvSpPr>
            <p:cNvPr id="39" name="Text Placeholder 9">
              <a:extLst>
                <a:ext uri="{FF2B5EF4-FFF2-40B4-BE49-F238E27FC236}">
                  <a16:creationId xmlns:a16="http://schemas.microsoft.com/office/drawing/2014/main" id="{1F42E0F1-B41A-4724-B4CB-ED3542125F47}"/>
                </a:ext>
              </a:extLst>
            </p:cNvPr>
            <p:cNvSpPr txBox="1">
              <a:spLocks/>
            </p:cNvSpPr>
            <p:nvPr/>
          </p:nvSpPr>
          <p:spPr>
            <a:xfrm>
              <a:off x="10715794" y="4448834"/>
              <a:ext cx="928302" cy="19170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1800" kern="1200" spc="0" baseline="0">
                  <a:solidFill>
                    <a:schemeClr val="bg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bg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bg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a:t>Jon Galloway</a:t>
              </a:r>
            </a:p>
          </p:txBody>
        </p:sp>
      </p:grpSp>
    </p:spTree>
    <p:extLst>
      <p:ext uri="{BB962C8B-B14F-4D97-AF65-F5344CB8AC3E}">
        <p14:creationId xmlns:p14="http://schemas.microsoft.com/office/powerpoint/2010/main" val="417590249"/>
      </p:ext>
    </p:extLst>
  </p:cSld>
  <p:clrMapOvr>
    <a:masterClrMapping/>
  </p:clrMapOvr>
  <p:transition>
    <p:fade/>
  </p:transition>
  <p:extLst>
    <p:ext uri="{6950BFC3-D8DA-4A85-94F7-54DA5524770B}">
      <p188:commentRel xmlns:p188="http://schemas.microsoft.com/office/powerpoint/2018/8/main" r:id="rId3"/>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90D26E7-11E1-407D-A261-F701C51F8E41}"/>
              </a:ext>
            </a:extLst>
          </p:cNvPr>
          <p:cNvSpPr txBox="1"/>
          <p:nvPr/>
        </p:nvSpPr>
        <p:spPr>
          <a:xfrm>
            <a:off x="1563624" y="4087368"/>
            <a:ext cx="4297680" cy="1538883"/>
          </a:xfrm>
          <a:prstGeom prst="rect">
            <a:avLst/>
          </a:prstGeom>
          <a:noFill/>
        </p:spPr>
        <p:txBody>
          <a:bodyPr wrap="square" lIns="0" tIns="0" rIns="0" bIns="0" rtlCol="0">
            <a:spAutoFit/>
          </a:bodyPr>
          <a:lstStyle/>
          <a:p>
            <a:pPr algn="l"/>
            <a:r>
              <a:rPr lang="en-US" sz="10000">
                <a:solidFill>
                  <a:schemeClr val="bg1"/>
                </a:solidFill>
                <a:latin typeface="Segoe UI Semibold" panose="020B0702040204020203" pitchFamily="34" charset="0"/>
                <a:cs typeface="Segoe UI Semibold" panose="020B0702040204020203" pitchFamily="34" charset="0"/>
              </a:rPr>
              <a:t>Q&amp;A</a:t>
            </a:r>
          </a:p>
        </p:txBody>
      </p:sp>
    </p:spTree>
    <p:extLst>
      <p:ext uri="{BB962C8B-B14F-4D97-AF65-F5344CB8AC3E}">
        <p14:creationId xmlns:p14="http://schemas.microsoft.com/office/powerpoint/2010/main" val="348936218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F81361A8-31D3-8143-8F3F-AC906256F3D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sp>
        <p:nvSpPr>
          <p:cNvPr id="2" name="Title 1">
            <a:extLst>
              <a:ext uri="{FF2B5EF4-FFF2-40B4-BE49-F238E27FC236}">
                <a16:creationId xmlns:a16="http://schemas.microsoft.com/office/drawing/2014/main" id="{096FE8AF-C54E-8B47-969A-459B511062AA}"/>
              </a:ext>
            </a:extLst>
          </p:cNvPr>
          <p:cNvSpPr>
            <a:spLocks noGrp="1"/>
          </p:cNvSpPr>
          <p:nvPr>
            <p:ph type="title"/>
          </p:nvPr>
        </p:nvSpPr>
        <p:spPr>
          <a:xfrm>
            <a:off x="831850" y="3639145"/>
            <a:ext cx="10515600" cy="923330"/>
          </a:xfrm>
        </p:spPr>
        <p:txBody>
          <a:bodyPr/>
          <a:lstStyle/>
          <a:p>
            <a:r>
              <a:rPr lang="en-US">
                <a:solidFill>
                  <a:schemeClr val="bg1"/>
                </a:solidFill>
              </a:rPr>
              <a:t>Thank you!</a:t>
            </a:r>
          </a:p>
        </p:txBody>
      </p:sp>
      <p:sp>
        <p:nvSpPr>
          <p:cNvPr id="3" name="Text Placeholder 2">
            <a:extLst>
              <a:ext uri="{FF2B5EF4-FFF2-40B4-BE49-F238E27FC236}">
                <a16:creationId xmlns:a16="http://schemas.microsoft.com/office/drawing/2014/main" id="{0783A175-10B8-0B47-A3ED-FDEB68569CA0}"/>
              </a:ext>
            </a:extLst>
          </p:cNvPr>
          <p:cNvSpPr>
            <a:spLocks noGrp="1"/>
          </p:cNvSpPr>
          <p:nvPr>
            <p:ph type="body" idx="1"/>
          </p:nvPr>
        </p:nvSpPr>
        <p:spPr>
          <a:xfrm>
            <a:off x="831850" y="4589463"/>
            <a:ext cx="10515600" cy="369332"/>
          </a:xfrm>
        </p:spPr>
        <p:txBody>
          <a:bodyPr/>
          <a:lstStyle/>
          <a:p>
            <a:r>
              <a:rPr lang="en-US">
                <a:solidFill>
                  <a:schemeClr val="bg1"/>
                </a:solidFill>
              </a:rPr>
              <a:t>Jon Galloway &amp; Maira Wenzel</a:t>
            </a:r>
          </a:p>
        </p:txBody>
      </p:sp>
      <p:pic>
        <p:nvPicPr>
          <p:cNvPr id="4" name="Graphic 3">
            <a:extLst>
              <a:ext uri="{FF2B5EF4-FFF2-40B4-BE49-F238E27FC236}">
                <a16:creationId xmlns:a16="http://schemas.microsoft.com/office/drawing/2014/main" id="{B7F101DD-49D6-4F91-B241-247AB143EB0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72400" y="2396576"/>
            <a:ext cx="3162300" cy="3408467"/>
          </a:xfrm>
          <a:prstGeom prst="rect">
            <a:avLst/>
          </a:prstGeom>
        </p:spPr>
      </p:pic>
    </p:spTree>
    <p:extLst>
      <p:ext uri="{BB962C8B-B14F-4D97-AF65-F5344CB8AC3E}">
        <p14:creationId xmlns:p14="http://schemas.microsoft.com/office/powerpoint/2010/main" val="40523721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CE7725-C445-B942-ACED-AD56EBDE174E}"/>
              </a:ext>
            </a:extLst>
          </p:cNvPr>
          <p:cNvSpPr>
            <a:spLocks noGrp="1"/>
          </p:cNvSpPr>
          <p:nvPr>
            <p:ph type="title"/>
          </p:nvPr>
        </p:nvSpPr>
        <p:spPr>
          <a:xfrm>
            <a:off x="381000" y="1839440"/>
            <a:ext cx="11018520" cy="553998"/>
          </a:xfrm>
        </p:spPr>
        <p:txBody>
          <a:bodyPr>
            <a:normAutofit/>
          </a:bodyPr>
          <a:lstStyle/>
          <a:p>
            <a:r>
              <a:rPr lang="en-US">
                <a:solidFill>
                  <a:srgbClr val="7030A0"/>
                </a:solidFill>
              </a:rPr>
              <a:t>/learn</a:t>
            </a:r>
          </a:p>
        </p:txBody>
      </p:sp>
      <p:sp>
        <p:nvSpPr>
          <p:cNvPr id="17" name="Text Placeholder 16">
            <a:extLst>
              <a:ext uri="{FF2B5EF4-FFF2-40B4-BE49-F238E27FC236}">
                <a16:creationId xmlns:a16="http://schemas.microsoft.com/office/drawing/2014/main" id="{8A83A6CE-03D3-4FE0-868C-CC5D6152BD43}"/>
              </a:ext>
            </a:extLst>
          </p:cNvPr>
          <p:cNvSpPr>
            <a:spLocks noGrp="1"/>
          </p:cNvSpPr>
          <p:nvPr>
            <p:ph type="body" sz="quarter" idx="4294967295"/>
          </p:nvPr>
        </p:nvSpPr>
        <p:spPr>
          <a:xfrm>
            <a:off x="381000" y="2696678"/>
            <a:ext cx="5183188" cy="307975"/>
          </a:xfrm>
        </p:spPr>
        <p:txBody>
          <a:bodyPr>
            <a:normAutofit/>
          </a:bodyPr>
          <a:lstStyle/>
          <a:p>
            <a:pPr marL="0" indent="0">
              <a:buNone/>
            </a:pPr>
            <a:r>
              <a:rPr lang="en-US" sz="2000">
                <a:solidFill>
                  <a:schemeClr val="tx1">
                    <a:lumMod val="95000"/>
                    <a:lumOff val="5000"/>
                  </a:schemeClr>
                </a:solidFill>
                <a:latin typeface="+mj-lt"/>
              </a:rPr>
              <a:t>https://aka.ms/dotnet-conf-webUI</a:t>
            </a:r>
          </a:p>
        </p:txBody>
      </p:sp>
      <p:sp>
        <p:nvSpPr>
          <p:cNvPr id="14" name="Text Placeholder 13">
            <a:extLst>
              <a:ext uri="{FF2B5EF4-FFF2-40B4-BE49-F238E27FC236}">
                <a16:creationId xmlns:a16="http://schemas.microsoft.com/office/drawing/2014/main" id="{9EC354B0-B8AD-455A-8145-58323017D5FD}"/>
              </a:ext>
            </a:extLst>
          </p:cNvPr>
          <p:cNvSpPr>
            <a:spLocks noGrp="1"/>
          </p:cNvSpPr>
          <p:nvPr>
            <p:ph type="body" sz="quarter" idx="4294967295"/>
          </p:nvPr>
        </p:nvSpPr>
        <p:spPr>
          <a:xfrm>
            <a:off x="381000" y="3744051"/>
            <a:ext cx="4356100" cy="1230312"/>
          </a:xfrm>
        </p:spPr>
        <p:txBody>
          <a:bodyPr/>
          <a:lstStyle/>
          <a:p>
            <a:pPr marL="0" indent="0">
              <a:buNone/>
            </a:pPr>
            <a:r>
              <a:rPr lang="en-US" sz="2000"/>
              <a:t>Complete interactive learning exercises, watch videos, and practice and apply your new skills.</a:t>
            </a:r>
          </a:p>
        </p:txBody>
      </p:sp>
      <p:sp>
        <p:nvSpPr>
          <p:cNvPr id="2" name="Rectangle 1">
            <a:extLst>
              <a:ext uri="{FF2B5EF4-FFF2-40B4-BE49-F238E27FC236}">
                <a16:creationId xmlns:a16="http://schemas.microsoft.com/office/drawing/2014/main" id="{BDC4B57B-0127-44D6-AB9C-CB823B1613E3}"/>
              </a:ext>
            </a:extLst>
          </p:cNvPr>
          <p:cNvSpPr/>
          <p:nvPr/>
        </p:nvSpPr>
        <p:spPr bwMode="auto">
          <a:xfrm>
            <a:off x="5951538" y="0"/>
            <a:ext cx="6240462" cy="6858000"/>
          </a:xfrm>
          <a:prstGeom prst="rect">
            <a:avLst/>
          </a:prstGeom>
          <a:solidFill>
            <a:srgbClr val="3A2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9" name="Rectangle 8">
            <a:extLst>
              <a:ext uri="{FF2B5EF4-FFF2-40B4-BE49-F238E27FC236}">
                <a16:creationId xmlns:a16="http://schemas.microsoft.com/office/drawing/2014/main" id="{637F7F8D-7EE0-49FB-ADF9-A9AD69D08EC0}"/>
              </a:ext>
            </a:extLst>
          </p:cNvPr>
          <p:cNvSpPr/>
          <p:nvPr/>
        </p:nvSpPr>
        <p:spPr bwMode="auto">
          <a:xfrm>
            <a:off x="5481488" y="1537855"/>
            <a:ext cx="6055424" cy="33832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8" name="Picture 7" descr="A close up of a logo&#10;&#10;Description automatically generated">
            <a:extLst>
              <a:ext uri="{FF2B5EF4-FFF2-40B4-BE49-F238E27FC236}">
                <a16:creationId xmlns:a16="http://schemas.microsoft.com/office/drawing/2014/main" id="{594352A8-173F-442B-A945-143E5A51E89C}"/>
              </a:ext>
            </a:extLst>
          </p:cNvPr>
          <p:cNvPicPr>
            <a:picLocks noChangeAspect="1"/>
          </p:cNvPicPr>
          <p:nvPr/>
        </p:nvPicPr>
        <p:blipFill>
          <a:blip r:embed="rId3"/>
          <a:stretch>
            <a:fillRect/>
          </a:stretch>
        </p:blipFill>
        <p:spPr>
          <a:xfrm>
            <a:off x="4206240" y="491771"/>
            <a:ext cx="8605921" cy="6110204"/>
          </a:xfrm>
          <a:prstGeom prst="rect">
            <a:avLst/>
          </a:prstGeom>
        </p:spPr>
      </p:pic>
      <p:pic>
        <p:nvPicPr>
          <p:cNvPr id="5" name="Picture 4">
            <a:extLst>
              <a:ext uri="{FF2B5EF4-FFF2-40B4-BE49-F238E27FC236}">
                <a16:creationId xmlns:a16="http://schemas.microsoft.com/office/drawing/2014/main" id="{99BDFA88-5025-490D-84EC-202BE922F1B6}"/>
              </a:ext>
            </a:extLst>
          </p:cNvPr>
          <p:cNvPicPr>
            <a:picLocks noChangeAspect="1"/>
          </p:cNvPicPr>
          <p:nvPr/>
        </p:nvPicPr>
        <p:blipFill>
          <a:blip r:embed="rId4"/>
          <a:stretch>
            <a:fillRect/>
          </a:stretch>
        </p:blipFill>
        <p:spPr>
          <a:xfrm>
            <a:off x="5917606" y="1537855"/>
            <a:ext cx="5183188" cy="3314309"/>
          </a:xfrm>
          <a:prstGeom prst="rect">
            <a:avLst/>
          </a:prstGeom>
        </p:spPr>
      </p:pic>
    </p:spTree>
    <p:extLst>
      <p:ext uri="{BB962C8B-B14F-4D97-AF65-F5344CB8AC3E}">
        <p14:creationId xmlns:p14="http://schemas.microsoft.com/office/powerpoint/2010/main" val="2078201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4199" y="2847201"/>
            <a:ext cx="4158362" cy="553998"/>
          </a:xfrm>
        </p:spPr>
        <p:txBody>
          <a:bodyPr>
            <a:normAutofit/>
          </a:bodyPr>
          <a:lstStyle/>
          <a:p>
            <a:r>
              <a:rPr lang="en-US"/>
              <a:t>Live &amp; interactive</a:t>
            </a:r>
          </a:p>
        </p:txBody>
      </p:sp>
      <p:sp>
        <p:nvSpPr>
          <p:cNvPr id="3" name="Text Placeholder 2">
            <a:extLst>
              <a:ext uri="{FF2B5EF4-FFF2-40B4-BE49-F238E27FC236}">
                <a16:creationId xmlns:a16="http://schemas.microsoft.com/office/drawing/2014/main" id="{EB03E4EA-274B-4BE4-9A52-00B5B2697A08}"/>
              </a:ext>
            </a:extLst>
          </p:cNvPr>
          <p:cNvSpPr>
            <a:spLocks noGrp="1"/>
          </p:cNvSpPr>
          <p:nvPr>
            <p:ph type="body" sz="quarter" idx="10"/>
          </p:nvPr>
        </p:nvSpPr>
        <p:spPr>
          <a:xfrm>
            <a:off x="584199" y="3535540"/>
            <a:ext cx="5260009" cy="338554"/>
          </a:xfrm>
        </p:spPr>
        <p:txBody>
          <a:bodyPr>
            <a:normAutofit/>
          </a:bodyPr>
          <a:lstStyle/>
          <a:p>
            <a:r>
              <a:rPr lang="en-US"/>
              <a:t>Say “hi” and ask questions in the chat</a:t>
            </a:r>
            <a:endParaRPr lang="en-US" b="1"/>
          </a:p>
        </p:txBody>
      </p:sp>
      <p:pic>
        <p:nvPicPr>
          <p:cNvPr id="4" name="Graphic 3">
            <a:extLst>
              <a:ext uri="{FF2B5EF4-FFF2-40B4-BE49-F238E27FC236}">
                <a16:creationId xmlns:a16="http://schemas.microsoft.com/office/drawing/2014/main" id="{9EDE146F-5BB8-44EA-9D60-76722E4B5CC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24800" y="1072973"/>
            <a:ext cx="3311491" cy="4102453"/>
          </a:xfrm>
          <a:prstGeom prst="rect">
            <a:avLst/>
          </a:prstGeom>
        </p:spPr>
      </p:pic>
    </p:spTree>
    <p:extLst>
      <p:ext uri="{BB962C8B-B14F-4D97-AF65-F5344CB8AC3E}">
        <p14:creationId xmlns:p14="http://schemas.microsoft.com/office/powerpoint/2010/main" val="281169027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588963"/>
            <a:ext cx="4158362" cy="2535236"/>
          </a:xfrm>
        </p:spPr>
        <p:txBody>
          <a:bodyPr wrap="square" anchor="b">
            <a:normAutofit/>
          </a:bodyPr>
          <a:lstStyle>
            <a:lvl1pPr>
              <a:defRPr>
                <a:solidFill>
                  <a:schemeClr val="tx1"/>
                </a:solidFill>
              </a:defRPr>
            </a:lvl1pPr>
          </a:lstStyle>
          <a:p>
            <a:r>
              <a:rPr lang="en-US"/>
              <a:t>Scenario</a:t>
            </a:r>
          </a:p>
        </p:txBody>
      </p:sp>
      <p:sp>
        <p:nvSpPr>
          <p:cNvPr id="3" name="Subtitle"/>
          <p:cNvSpPr>
            <a:spLocks noGrp="1"/>
          </p:cNvSpPr>
          <p:nvPr>
            <p:ph type="body" sz="quarter" idx="10"/>
          </p:nvPr>
        </p:nvSpPr>
        <p:spPr>
          <a:xfrm>
            <a:off x="584200" y="3535540"/>
            <a:ext cx="4162425" cy="2733497"/>
          </a:xfrm>
        </p:spPr>
        <p:txBody>
          <a:bodyPr wrap="square">
            <a:normAutofit/>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a:t>Develop a pizza inventory management page </a:t>
            </a:r>
          </a:p>
        </p:txBody>
      </p:sp>
      <p:pic>
        <p:nvPicPr>
          <p:cNvPr id="5" name="Picture 4" descr="A fire burning in a fireplace&#10;&#10;Description automatically generated with low confidence">
            <a:extLst>
              <a:ext uri="{FF2B5EF4-FFF2-40B4-BE49-F238E27FC236}">
                <a16:creationId xmlns:a16="http://schemas.microsoft.com/office/drawing/2014/main" id="{FF2D4F7C-07F9-4E97-8048-3E118766E12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33249" b="-1"/>
          <a:stretch/>
        </p:blipFill>
        <p:spPr>
          <a:xfrm>
            <a:off x="5334000" y="10"/>
            <a:ext cx="6858000" cy="6857990"/>
          </a:xfrm>
          <a:prstGeom prst="rect">
            <a:avLst/>
          </a:prstGeom>
          <a:noFill/>
        </p:spPr>
      </p:pic>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What will we be doing?</a:t>
            </a:r>
          </a:p>
        </p:txBody>
      </p:sp>
      <p:grpSp>
        <p:nvGrpSpPr>
          <p:cNvPr id="37" name="Group 36">
            <a:extLst>
              <a:ext uri="{FF2B5EF4-FFF2-40B4-BE49-F238E27FC236}">
                <a16:creationId xmlns:a16="http://schemas.microsoft.com/office/drawing/2014/main" id="{A2353358-3BF5-4A4A-B829-6C19033AE681}"/>
              </a:ext>
            </a:extLst>
          </p:cNvPr>
          <p:cNvGrpSpPr/>
          <p:nvPr/>
        </p:nvGrpSpPr>
        <p:grpSpPr>
          <a:xfrm>
            <a:off x="588263" y="2209800"/>
            <a:ext cx="11527536" cy="3375423"/>
            <a:chOff x="591309" y="1600200"/>
            <a:chExt cx="11527536" cy="3375423"/>
          </a:xfrm>
        </p:grpSpPr>
        <p:grpSp>
          <p:nvGrpSpPr>
            <p:cNvPr id="33" name="Group 32">
              <a:extLst>
                <a:ext uri="{FF2B5EF4-FFF2-40B4-BE49-F238E27FC236}">
                  <a16:creationId xmlns:a16="http://schemas.microsoft.com/office/drawing/2014/main" id="{4F708105-2428-47F8-926D-7E1E2D2E6DA2}"/>
                </a:ext>
              </a:extLst>
            </p:cNvPr>
            <p:cNvGrpSpPr/>
            <p:nvPr/>
          </p:nvGrpSpPr>
          <p:grpSpPr>
            <a:xfrm>
              <a:off x="591309" y="1600200"/>
              <a:ext cx="11015474" cy="571500"/>
              <a:chOff x="588263" y="1598414"/>
              <a:chExt cx="11015474" cy="571500"/>
            </a:xfrm>
          </p:grpSpPr>
          <p:pic>
            <p:nvPicPr>
              <p:cNvPr id="6" name="Graphic 5">
                <a:extLst>
                  <a:ext uri="{FF2B5EF4-FFF2-40B4-BE49-F238E27FC236}">
                    <a16:creationId xmlns:a16="http://schemas.microsoft.com/office/drawing/2014/main" id="{F821A480-3216-4736-8D66-A6C8D8D9BAB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8263" y="1598414"/>
                <a:ext cx="571500" cy="571500"/>
              </a:xfrm>
              <a:prstGeom prst="rect">
                <a:avLst/>
              </a:prstGeom>
            </p:spPr>
          </p:pic>
          <p:sp>
            <p:nvSpPr>
              <p:cNvPr id="12" name="TextBox 11">
                <a:extLst>
                  <a:ext uri="{FF2B5EF4-FFF2-40B4-BE49-F238E27FC236}">
                    <a16:creationId xmlns:a16="http://schemas.microsoft.com/office/drawing/2014/main" id="{B1F38C24-5E38-43C7-8EF0-1084D83F341C}"/>
                  </a:ext>
                </a:extLst>
              </p:cNvPr>
              <p:cNvSpPr txBox="1"/>
              <p:nvPr/>
            </p:nvSpPr>
            <p:spPr>
              <a:xfrm>
                <a:off x="1219199" y="1653332"/>
                <a:ext cx="10384538" cy="461665"/>
              </a:xfrm>
              <a:prstGeom prst="rect">
                <a:avLst/>
              </a:prstGeom>
              <a:noFill/>
            </p:spPr>
            <p:txBody>
              <a:bodyPr wrap="square">
                <a:spAutoFit/>
              </a:bodyPr>
              <a:lstStyle/>
              <a:p>
                <a:r>
                  <a:rPr lang="en-US" sz="2400"/>
                  <a:t>Understand when and why to use Razor Pages for your ASP.NET Core app.</a:t>
                </a:r>
              </a:p>
            </p:txBody>
          </p:sp>
        </p:grpSp>
        <p:grpSp>
          <p:nvGrpSpPr>
            <p:cNvPr id="34" name="Group 33">
              <a:extLst>
                <a:ext uri="{FF2B5EF4-FFF2-40B4-BE49-F238E27FC236}">
                  <a16:creationId xmlns:a16="http://schemas.microsoft.com/office/drawing/2014/main" id="{A2740025-D0F2-4B7F-9AAC-7811E7E7D6EC}"/>
                </a:ext>
              </a:extLst>
            </p:cNvPr>
            <p:cNvGrpSpPr/>
            <p:nvPr/>
          </p:nvGrpSpPr>
          <p:grpSpPr>
            <a:xfrm>
              <a:off x="591309" y="2534841"/>
              <a:ext cx="7793736" cy="571500"/>
              <a:chOff x="588263" y="2422767"/>
              <a:chExt cx="7793736" cy="571500"/>
            </a:xfrm>
          </p:grpSpPr>
          <p:pic>
            <p:nvPicPr>
              <p:cNvPr id="8" name="Graphic 7">
                <a:extLst>
                  <a:ext uri="{FF2B5EF4-FFF2-40B4-BE49-F238E27FC236}">
                    <a16:creationId xmlns:a16="http://schemas.microsoft.com/office/drawing/2014/main" id="{4425A9B3-AA08-4EA7-8452-43E6B0B043A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88263" y="2422767"/>
                <a:ext cx="571500" cy="571500"/>
              </a:xfrm>
              <a:prstGeom prst="rect">
                <a:avLst/>
              </a:prstGeom>
            </p:spPr>
          </p:pic>
          <p:sp>
            <p:nvSpPr>
              <p:cNvPr id="20" name="TextBox 19">
                <a:extLst>
                  <a:ext uri="{FF2B5EF4-FFF2-40B4-BE49-F238E27FC236}">
                    <a16:creationId xmlns:a16="http://schemas.microsoft.com/office/drawing/2014/main" id="{B99E7BBB-04F3-49DA-8679-6A872A6EC06B}"/>
                  </a:ext>
                </a:extLst>
              </p:cNvPr>
              <p:cNvSpPr txBox="1"/>
              <p:nvPr/>
            </p:nvSpPr>
            <p:spPr>
              <a:xfrm>
                <a:off x="1219199" y="2477685"/>
                <a:ext cx="7162800" cy="461665"/>
              </a:xfrm>
              <a:prstGeom prst="rect">
                <a:avLst/>
              </a:prstGeom>
              <a:noFill/>
            </p:spPr>
            <p:txBody>
              <a:bodyPr wrap="square">
                <a:spAutoFit/>
              </a:bodyPr>
              <a:lstStyle/>
              <a:p>
                <a:r>
                  <a:rPr lang="en-US" sz="2400"/>
                  <a:t>Use the .NET CLI to create a Razor Pages app.</a:t>
                </a:r>
              </a:p>
            </p:txBody>
          </p:sp>
        </p:grpSp>
        <p:grpSp>
          <p:nvGrpSpPr>
            <p:cNvPr id="36" name="Group 35">
              <a:extLst>
                <a:ext uri="{FF2B5EF4-FFF2-40B4-BE49-F238E27FC236}">
                  <a16:creationId xmlns:a16="http://schemas.microsoft.com/office/drawing/2014/main" id="{09CFA4DD-CE08-40CD-8F72-CEA7629F9A86}"/>
                </a:ext>
              </a:extLst>
            </p:cNvPr>
            <p:cNvGrpSpPr/>
            <p:nvPr/>
          </p:nvGrpSpPr>
          <p:grpSpPr>
            <a:xfrm>
              <a:off x="591309" y="4404123"/>
              <a:ext cx="4488619" cy="571500"/>
              <a:chOff x="588263" y="4402337"/>
              <a:chExt cx="4488619" cy="571500"/>
            </a:xfrm>
          </p:grpSpPr>
          <p:sp>
            <p:nvSpPr>
              <p:cNvPr id="26" name="TextBox 25">
                <a:extLst>
                  <a:ext uri="{FF2B5EF4-FFF2-40B4-BE49-F238E27FC236}">
                    <a16:creationId xmlns:a16="http://schemas.microsoft.com/office/drawing/2014/main" id="{1DD7D418-F082-4671-909B-66BED3B886B1}"/>
                  </a:ext>
                </a:extLst>
              </p:cNvPr>
              <p:cNvSpPr txBox="1"/>
              <p:nvPr/>
            </p:nvSpPr>
            <p:spPr>
              <a:xfrm>
                <a:off x="1219199" y="4457255"/>
                <a:ext cx="3857683" cy="461665"/>
              </a:xfrm>
              <a:prstGeom prst="rect">
                <a:avLst/>
              </a:prstGeom>
              <a:noFill/>
            </p:spPr>
            <p:txBody>
              <a:bodyPr wrap="square">
                <a:spAutoFit/>
              </a:bodyPr>
              <a:lstStyle/>
              <a:p>
                <a:r>
                  <a:rPr lang="en-US" sz="2400">
                    <a:solidFill>
                      <a:srgbClr val="000000"/>
                    </a:solidFill>
                  </a:rPr>
                  <a:t>Run and test the web app</a:t>
                </a:r>
                <a:endParaRPr lang="en-US" sz="2400"/>
              </a:p>
            </p:txBody>
          </p:sp>
          <p:pic>
            <p:nvPicPr>
              <p:cNvPr id="28" name="Graphic 27">
                <a:extLst>
                  <a:ext uri="{FF2B5EF4-FFF2-40B4-BE49-F238E27FC236}">
                    <a16:creationId xmlns:a16="http://schemas.microsoft.com/office/drawing/2014/main" id="{36F80600-B1C1-4140-A254-D73776171B9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88263" y="4402337"/>
                <a:ext cx="571500" cy="571500"/>
              </a:xfrm>
              <a:prstGeom prst="rect">
                <a:avLst/>
              </a:prstGeom>
            </p:spPr>
          </p:pic>
        </p:grpSp>
        <p:grpSp>
          <p:nvGrpSpPr>
            <p:cNvPr id="35" name="Group 34">
              <a:extLst>
                <a:ext uri="{FF2B5EF4-FFF2-40B4-BE49-F238E27FC236}">
                  <a16:creationId xmlns:a16="http://schemas.microsoft.com/office/drawing/2014/main" id="{F586D506-880B-4842-B552-3396922F7C25}"/>
                </a:ext>
              </a:extLst>
            </p:cNvPr>
            <p:cNvGrpSpPr/>
            <p:nvPr/>
          </p:nvGrpSpPr>
          <p:grpSpPr>
            <a:xfrm>
              <a:off x="591309" y="3469482"/>
              <a:ext cx="11527536" cy="571500"/>
              <a:chOff x="588263" y="3335886"/>
              <a:chExt cx="11527536" cy="571500"/>
            </a:xfrm>
          </p:grpSpPr>
          <p:sp>
            <p:nvSpPr>
              <p:cNvPr id="24" name="TextBox 23">
                <a:extLst>
                  <a:ext uri="{FF2B5EF4-FFF2-40B4-BE49-F238E27FC236}">
                    <a16:creationId xmlns:a16="http://schemas.microsoft.com/office/drawing/2014/main" id="{7894FC97-0BED-4A1B-B0FD-C3EFB6F2593A}"/>
                  </a:ext>
                </a:extLst>
              </p:cNvPr>
              <p:cNvSpPr txBox="1"/>
              <p:nvPr/>
            </p:nvSpPr>
            <p:spPr>
              <a:xfrm>
                <a:off x="1219199" y="3390804"/>
                <a:ext cx="10896600" cy="461665"/>
              </a:xfrm>
              <a:prstGeom prst="rect">
                <a:avLst/>
              </a:prstGeom>
              <a:noFill/>
            </p:spPr>
            <p:txBody>
              <a:bodyPr wrap="square">
                <a:spAutoFit/>
              </a:bodyPr>
              <a:lstStyle/>
              <a:p>
                <a:r>
                  <a:rPr lang="en-US" sz="2400"/>
                  <a:t>Create a form that supports the app's product data management requirements.</a:t>
                </a:r>
              </a:p>
            </p:txBody>
          </p:sp>
          <p:pic>
            <p:nvPicPr>
              <p:cNvPr id="30" name="Graphic 29">
                <a:extLst>
                  <a:ext uri="{FF2B5EF4-FFF2-40B4-BE49-F238E27FC236}">
                    <a16:creationId xmlns:a16="http://schemas.microsoft.com/office/drawing/2014/main" id="{826F76E5-E1C4-4579-8D7F-210FDDB5711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88263" y="3335886"/>
                <a:ext cx="571500" cy="571500"/>
              </a:xfrm>
              <a:prstGeom prst="rect">
                <a:avLst/>
              </a:prstGeom>
            </p:spPr>
          </p:pic>
        </p:grpSp>
      </p:gr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10;&#10;Description automatically generated">
            <a:extLst>
              <a:ext uri="{FF2B5EF4-FFF2-40B4-BE49-F238E27FC236}">
                <a16:creationId xmlns:a16="http://schemas.microsoft.com/office/drawing/2014/main" id="{DFD3C688-F816-4B86-B0A5-0FDDBD5D4D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808" y="1142681"/>
            <a:ext cx="11174384" cy="4572638"/>
          </a:xfrm>
          <a:prstGeom prst="rect">
            <a:avLst/>
          </a:prstGeom>
        </p:spPr>
      </p:pic>
    </p:spTree>
    <p:extLst>
      <p:ext uri="{BB962C8B-B14F-4D97-AF65-F5344CB8AC3E}">
        <p14:creationId xmlns:p14="http://schemas.microsoft.com/office/powerpoint/2010/main" val="3971118084"/>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Understand when and why to use Razor Pages</a:t>
            </a:r>
          </a:p>
        </p:txBody>
      </p:sp>
      <p:sp>
        <p:nvSpPr>
          <p:cNvPr id="4" name="Text Placeholder 3">
            <a:extLst>
              <a:ext uri="{FF2B5EF4-FFF2-40B4-BE49-F238E27FC236}">
                <a16:creationId xmlns:a16="http://schemas.microsoft.com/office/drawing/2014/main" id="{A7C59ADE-081F-4D6D-8B32-18267D205FD6}"/>
              </a:ext>
            </a:extLst>
          </p:cNvPr>
          <p:cNvSpPr>
            <a:spLocks noGrp="1"/>
          </p:cNvSpPr>
          <p:nvPr>
            <p:ph type="body" idx="1"/>
          </p:nvPr>
        </p:nvSpPr>
        <p:spPr/>
        <p:txBody>
          <a:bodyPr/>
          <a:lstStyle/>
          <a:p>
            <a:endParaRPr lang="en-US"/>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What are Razor Pages?</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Razor Pages is a server-side, page-centric programming model for building web UI with ASP.NET Core.</a:t>
            </a:r>
          </a:p>
        </p:txBody>
      </p:sp>
      <p:grpSp>
        <p:nvGrpSpPr>
          <p:cNvPr id="13" name="Group 12">
            <a:extLst>
              <a:ext uri="{FF2B5EF4-FFF2-40B4-BE49-F238E27FC236}">
                <a16:creationId xmlns:a16="http://schemas.microsoft.com/office/drawing/2014/main" id="{13170B51-77C9-470B-87E3-BFD436301D85}"/>
              </a:ext>
            </a:extLst>
          </p:cNvPr>
          <p:cNvGrpSpPr/>
          <p:nvPr/>
        </p:nvGrpSpPr>
        <p:grpSpPr>
          <a:xfrm>
            <a:off x="3148783" y="3124200"/>
            <a:ext cx="5894434" cy="2101300"/>
            <a:chOff x="3810000" y="3124200"/>
            <a:chExt cx="5894434" cy="2101300"/>
          </a:xfrm>
        </p:grpSpPr>
        <p:pic>
          <p:nvPicPr>
            <p:cNvPr id="7" name="Graphic 6">
              <a:extLst>
                <a:ext uri="{FF2B5EF4-FFF2-40B4-BE49-F238E27FC236}">
                  <a16:creationId xmlns:a16="http://schemas.microsoft.com/office/drawing/2014/main" id="{85124C33-35B8-42D3-A337-FCC417B979A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810000" y="3124200"/>
              <a:ext cx="2084434" cy="2084434"/>
            </a:xfrm>
            <a:prstGeom prst="rect">
              <a:avLst/>
            </a:prstGeom>
          </p:spPr>
        </p:pic>
        <p:grpSp>
          <p:nvGrpSpPr>
            <p:cNvPr id="12" name="Group 11">
              <a:extLst>
                <a:ext uri="{FF2B5EF4-FFF2-40B4-BE49-F238E27FC236}">
                  <a16:creationId xmlns:a16="http://schemas.microsoft.com/office/drawing/2014/main" id="{706305E6-FAD2-4B53-877B-B38EA4E61C95}"/>
                </a:ext>
              </a:extLst>
            </p:cNvPr>
            <p:cNvGrpSpPr/>
            <p:nvPr/>
          </p:nvGrpSpPr>
          <p:grpSpPr>
            <a:xfrm>
              <a:off x="7696200" y="3124200"/>
              <a:ext cx="2008234" cy="2101300"/>
              <a:chOff x="7239000" y="2897167"/>
              <a:chExt cx="2734987" cy="2861733"/>
            </a:xfrm>
          </p:grpSpPr>
          <p:pic>
            <p:nvPicPr>
              <p:cNvPr id="9" name="Graphic 8">
                <a:extLst>
                  <a:ext uri="{FF2B5EF4-FFF2-40B4-BE49-F238E27FC236}">
                    <a16:creationId xmlns:a16="http://schemas.microsoft.com/office/drawing/2014/main" id="{0D04D1D6-23E4-4C1D-A11C-A3BFABDB354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239000" y="2897167"/>
                <a:ext cx="2734987" cy="2734987"/>
              </a:xfrm>
              <a:prstGeom prst="rect">
                <a:avLst/>
              </a:prstGeom>
            </p:spPr>
          </p:pic>
          <p:pic>
            <p:nvPicPr>
              <p:cNvPr id="11" name="Graphic 10">
                <a:extLst>
                  <a:ext uri="{FF2B5EF4-FFF2-40B4-BE49-F238E27FC236}">
                    <a16:creationId xmlns:a16="http://schemas.microsoft.com/office/drawing/2014/main" id="{06E2488A-086D-4863-84AB-375F9F1AEC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610600" y="4876800"/>
                <a:ext cx="882100" cy="882100"/>
              </a:xfrm>
              <a:prstGeom prst="rect">
                <a:avLst/>
              </a:prstGeom>
            </p:spPr>
          </p:pic>
        </p:grpSp>
      </p:grpSp>
      <p:sp>
        <p:nvSpPr>
          <p:cNvPr id="15" name="Subtitle">
            <a:extLst>
              <a:ext uri="{FF2B5EF4-FFF2-40B4-BE49-F238E27FC236}">
                <a16:creationId xmlns:a16="http://schemas.microsoft.com/office/drawing/2014/main" id="{7774ED6D-4D4F-4E4B-BB2A-75A42945C44F}"/>
              </a:ext>
            </a:extLst>
          </p:cNvPr>
          <p:cNvSpPr txBox="1">
            <a:spLocks/>
          </p:cNvSpPr>
          <p:nvPr/>
        </p:nvSpPr>
        <p:spPr>
          <a:xfrm>
            <a:off x="3009900" y="5422898"/>
            <a:ext cx="2362200" cy="43088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Client Content</a:t>
            </a:r>
          </a:p>
        </p:txBody>
      </p:sp>
      <p:sp>
        <p:nvSpPr>
          <p:cNvPr id="17" name="Subtitle">
            <a:extLst>
              <a:ext uri="{FF2B5EF4-FFF2-40B4-BE49-F238E27FC236}">
                <a16:creationId xmlns:a16="http://schemas.microsoft.com/office/drawing/2014/main" id="{EDA0495F-8B0E-4000-B8F2-598368B3ABEA}"/>
              </a:ext>
            </a:extLst>
          </p:cNvPr>
          <p:cNvSpPr txBox="1">
            <a:spLocks/>
          </p:cNvSpPr>
          <p:nvPr/>
        </p:nvSpPr>
        <p:spPr>
          <a:xfrm>
            <a:off x="7034983" y="5422899"/>
            <a:ext cx="2008234" cy="43088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ct val="0"/>
              </a:spcAft>
              <a:buClrTx/>
              <a:buSzPct val="90000"/>
              <a:buFont typeface="Wingdings" panose="05000000000000000000" pitchFamily="2" charset="2"/>
              <a:buNone/>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Server Code</a:t>
            </a:r>
          </a:p>
        </p:txBody>
      </p:sp>
    </p:spTree>
    <p:extLst>
      <p:ext uri="{BB962C8B-B14F-4D97-AF65-F5344CB8AC3E}">
        <p14:creationId xmlns:p14="http://schemas.microsoft.com/office/powerpoint/2010/main" val="4255522775"/>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5.0.9"/>
  <p:tag name="AS_OS" val="Microsoft Windows NT 10.0.14393.0"/>
  <p:tag name="AS_RELEASE_DATE" val="2020.11.14"/>
  <p:tag name="AS_TITLE" val="Aspose.Slides for .NET Standard 2.0"/>
  <p:tag name="AS_VERSION" val="20.11"/>
</p:tagLst>
</file>

<file path=ppt/theme/theme1.xml><?xml version="1.0" encoding="utf-8"?>
<a:theme xmlns:a="http://schemas.openxmlformats.org/drawingml/2006/main" name="Microsoft_Learn_White_Templat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Arial" pitchFamily="34" charset="0"/>
        <a:cs typeface="Arial" pitchFamily="34" charset="0"/>
      </a:majorFont>
      <a:minorFont>
        <a:latin typeface="Segoe UI"/>
        <a:ea typeface="Arial" pitchFamily="34" charset="0"/>
        <a:cs typeface="Arial" pitchFamily="34" charset="0"/>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Learn_Template_v04.potx" id="{F8D8902F-40E6-438A-BE83-E6CF85ED3C26}" vid="{D5E28E8F-F1B1-4D78-9457-864A2A780838}"/>
    </a:ext>
  </a:extLst>
</a:theme>
</file>

<file path=ppt/theme/theme2.xml><?xml version="1.0" encoding="utf-8"?>
<a:theme xmlns:a="http://schemas.openxmlformats.org/drawingml/2006/main" name="3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lcf76f155ced4ddcb4097134ff3c332f xmlns="893b3437-97f3-429c-bf42-48339883624d">
      <Terms xmlns="http://schemas.microsoft.com/office/infopath/2007/PartnerControls"/>
    </lcf76f155ced4ddcb4097134ff3c332f>
    <_ip_UnifiedCompliancePolicyProperties xmlns="http://schemas.microsoft.com/sharepoint/v3" xsi:nil="true"/>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05BFC5E13E2E04B98EB20EA1821C86C" ma:contentTypeVersion="15" ma:contentTypeDescription="Create a new document." ma:contentTypeScope="" ma:versionID="b752d891dac33ab0c6685a4010371927">
  <xsd:schema xmlns:xsd="http://www.w3.org/2001/XMLSchema" xmlns:xs="http://www.w3.org/2001/XMLSchema" xmlns:p="http://schemas.microsoft.com/office/2006/metadata/properties" xmlns:ns1="http://schemas.microsoft.com/sharepoint/v3" xmlns:ns2="893b3437-97f3-429c-bf42-48339883624d" xmlns:ns3="230e9df3-be65-4c73-a93b-d1236ebd677e" targetNamespace="http://schemas.microsoft.com/office/2006/metadata/properties" ma:root="true" ma:fieldsID="eb32239c96dd3b238d26b1072d62768f" ns1:_="" ns2:_="" ns3:_="">
    <xsd:import namespace="http://schemas.microsoft.com/sharepoint/v3"/>
    <xsd:import namespace="893b3437-97f3-429c-bf42-48339883624d"/>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LengthInSeconds" minOccurs="0"/>
                <xsd:element ref="ns1:_ip_UnifiedCompliancePolicyProperties" minOccurs="0"/>
                <xsd:element ref="ns1:_ip_UnifiedCompliancePolicyUIAction" minOccurs="0"/>
                <xsd:element ref="ns2:MediaServiceOCR" minOccurs="0"/>
                <xsd:element ref="ns2:MediaServiceGenerationTime" minOccurs="0"/>
                <xsd:element ref="ns2:MediaServiceEventHashCode"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hidden="true" ma:internalName="_ip_UnifiedCompliancePolicyProperties">
      <xsd:simpleType>
        <xsd:restriction base="dms:Note"/>
      </xsd:simpleType>
    </xsd:element>
    <xsd:element name="_ip_UnifiedCompliancePolicyUIAction" ma:index="1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93b3437-97f3-429c-bf42-4833988362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Length (seconds)" ma:internalName="MediaLengthInSeconds" ma:readOnly="true">
      <xsd:simpleType>
        <xsd:restriction base="dms:Unknown"/>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b6025631-020f-493c-a01d-7e684968d670}" ma:internalName="TaxCatchAll" ma:showField="CatchAllData" ma:web="5e4b0b06-459d-4753-9574-4d65e599c52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43A5B92-B0B6-41EF-B80D-7ED583D1F296}">
  <ds:schemaRefs>
    <ds:schemaRef ds:uri="http://schemas.microsoft.com/office/infopath/2007/PartnerControls"/>
    <ds:schemaRef ds:uri="893b3437-97f3-429c-bf42-48339883624d"/>
    <ds:schemaRef ds:uri="http://purl.org/dc/dcmitype/"/>
    <ds:schemaRef ds:uri="http://schemas.microsoft.com/office/2006/metadata/properties"/>
    <ds:schemaRef ds:uri="http://purl.org/dc/terms/"/>
    <ds:schemaRef ds:uri="http://schemas.microsoft.com/sharepoint/v3"/>
    <ds:schemaRef ds:uri="http://schemas.microsoft.com/office/2006/documentManagement/types"/>
    <ds:schemaRef ds:uri="http://schemas.openxmlformats.org/package/2006/metadata/core-properties"/>
    <ds:schemaRef ds:uri="http://purl.org/dc/elements/1.1/"/>
    <ds:schemaRef ds:uri="230e9df3-be65-4c73-a93b-d1236ebd677e"/>
    <ds:schemaRef ds:uri="http://www.w3.org/XML/1998/namespace"/>
  </ds:schemaRefs>
</ds:datastoreItem>
</file>

<file path=customXml/itemProps2.xml><?xml version="1.0" encoding="utf-8"?>
<ds:datastoreItem xmlns:ds="http://schemas.openxmlformats.org/officeDocument/2006/customXml" ds:itemID="{1B3D447E-7967-476C-8DB9-6704F51EAC2B}">
  <ds:schemaRefs>
    <ds:schemaRef ds:uri="http://schemas.microsoft.com/sharepoint/v3/contenttype/forms"/>
  </ds:schemaRefs>
</ds:datastoreItem>
</file>

<file path=customXml/itemProps3.xml><?xml version="1.0" encoding="utf-8"?>
<ds:datastoreItem xmlns:ds="http://schemas.openxmlformats.org/officeDocument/2006/customXml" ds:itemID="{D575E66B-8A43-4B47-AD87-D3B9B060ED44}">
  <ds:schemaRefs>
    <ds:schemaRef ds:uri="230e9df3-be65-4c73-a93b-d1236ebd677e"/>
    <ds:schemaRef ds:uri="893b3437-97f3-429c-bf42-48339883624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2315</Words>
  <Application>Microsoft Office PowerPoint</Application>
  <PresentationFormat>Widescreen</PresentationFormat>
  <Paragraphs>224</Paragraphs>
  <Slides>22</Slides>
  <Notes>17</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22</vt:i4>
      </vt:variant>
    </vt:vector>
  </HeadingPairs>
  <TitlesOfParts>
    <vt:vector size="32" baseType="lpstr">
      <vt:lpstr>Arial</vt:lpstr>
      <vt:lpstr>Calibri</vt:lpstr>
      <vt:lpstr>Calibri Light</vt:lpstr>
      <vt:lpstr>Consolas</vt:lpstr>
      <vt:lpstr>Open Sans</vt:lpstr>
      <vt:lpstr>Segoe UI</vt:lpstr>
      <vt:lpstr>Segoe UI Semibold</vt:lpstr>
      <vt:lpstr>Wingdings</vt:lpstr>
      <vt:lpstr>Microsoft_Learn_White_Template</vt:lpstr>
      <vt:lpstr>3_Office Theme</vt:lpstr>
      <vt:lpstr>PowerPoint Presentation</vt:lpstr>
      <vt:lpstr>Create a web UI with ASP.NET Core</vt:lpstr>
      <vt:lpstr>/learn</vt:lpstr>
      <vt:lpstr>Live &amp; interactive</vt:lpstr>
      <vt:lpstr>Scenario</vt:lpstr>
      <vt:lpstr>What will we be doing?</vt:lpstr>
      <vt:lpstr>PowerPoint Presentation</vt:lpstr>
      <vt:lpstr>Understand when and why to use Razor Pages</vt:lpstr>
      <vt:lpstr>What are Razor Pages?</vt:lpstr>
      <vt:lpstr>Benefits of Razor Pages</vt:lpstr>
      <vt:lpstr>When to use Razor Pages</vt:lpstr>
      <vt:lpstr>.NET Website</vt:lpstr>
      <vt:lpstr>Create new ASP.NET Core app</vt:lpstr>
      <vt:lpstr>Add a Pizza list page with a form</vt:lpstr>
      <vt:lpstr>Handle the Pizza form submission</vt:lpstr>
      <vt:lpstr>Exercise</vt:lpstr>
      <vt:lpstr>Summary</vt:lpstr>
      <vt:lpstr>/learn</vt:lpstr>
      <vt:lpstr>Resources</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 Galloway</dc:creator>
  <cp:lastModifiedBy>Jon Galloway</cp:lastModifiedBy>
  <cp:revision>1</cp:revision>
  <cp:lastPrinted>2021-10-21T16:35:40Z</cp:lastPrinted>
  <dcterms:created xsi:type="dcterms:W3CDTF">2021-10-21T16:35:40Z</dcterms:created>
  <dcterms:modified xsi:type="dcterms:W3CDTF">2021-11-04T17:06:15Z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0x010100705BFC5E13E2E04B98EB20EA1821C86C</vt:lpwstr>
  </property>
  <property fmtid="{D5CDD505-2E9C-101B-9397-08002B2CF9AE}" pid="3" name="MediaServiceImageTags">
    <vt:lpwstr/>
  </property>
</Properties>
</file>